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85" r:id="rId5"/>
    <p:sldMasterId id="2147483690" r:id="rId6"/>
  </p:sldMasterIdLst>
  <p:notesMasterIdLst>
    <p:notesMasterId r:id="rId12"/>
  </p:notesMasterIdLst>
  <p:handoutMasterIdLst>
    <p:handoutMasterId r:id="rId13"/>
  </p:handoutMasterIdLst>
  <p:sldIdLst>
    <p:sldId id="256" r:id="rId7"/>
    <p:sldId id="13947" r:id="rId8"/>
    <p:sldId id="13949" r:id="rId9"/>
    <p:sldId id="13948" r:id="rId10"/>
    <p:sldId id="401" r:id="rId11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28874C-6192-4882-50B7-CAD625425377}" name="Inna Markus" initials="IM" userId="S::inna.markus@nove.eu::1cb3264b-fe5f-4514-bd1f-20a2bfd595e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3DF"/>
    <a:srgbClr val="000000"/>
    <a:srgbClr val="C9BAB0"/>
    <a:srgbClr val="FFFFFF"/>
    <a:srgbClr val="D02031"/>
    <a:srgbClr val="A38978"/>
    <a:srgbClr val="F5A680"/>
    <a:srgbClr val="526E82"/>
    <a:srgbClr val="78A1C2"/>
    <a:srgbClr val="3A9C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656" autoAdjust="0"/>
  </p:normalViewPr>
  <p:slideViewPr>
    <p:cSldViewPr snapToGrid="0">
      <p:cViewPr varScale="1">
        <p:scale>
          <a:sx n="97" d="100"/>
          <a:sy n="97" d="100"/>
        </p:scale>
        <p:origin x="1032" y="66"/>
      </p:cViewPr>
      <p:guideLst/>
    </p:cSldViewPr>
  </p:slideViewPr>
  <p:outlineViewPr>
    <p:cViewPr>
      <p:scale>
        <a:sx n="33" d="100"/>
        <a:sy n="33" d="100"/>
      </p:scale>
      <p:origin x="0" y="-7098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3134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handoutMaster" Target="handoutMasters/handoutMaster1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6347" cy="498214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345" y="1"/>
            <a:ext cx="2946347" cy="498214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>
              <a:defRPr sz="1200"/>
            </a:lvl1pPr>
          </a:lstStyle>
          <a:p>
            <a:fld id="{EF1077DB-935E-4A0A-947A-D283B9F9F452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3" y="9431600"/>
            <a:ext cx="2946347" cy="498214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345" y="9431600"/>
            <a:ext cx="2946347" cy="498214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r">
              <a:defRPr sz="1200"/>
            </a:lvl1pPr>
          </a:lstStyle>
          <a:p>
            <a:fld id="{682C0B10-7CAE-41E4-AB02-7E8B1FF2B89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6347" cy="498214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5" y="1"/>
            <a:ext cx="2946347" cy="498214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>
              <a:defRPr sz="1200"/>
            </a:lvl1pPr>
          </a:lstStyle>
          <a:p>
            <a:fld id="{19EDBDA2-4480-4D82-8886-1B64A7ECBBAC}" type="datetimeFigureOut">
              <a:rPr lang="en-US" noProof="0" smtClean="0"/>
              <a:t>9/26/2025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51537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8" tIns="45729" rIns="91458" bIns="45729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3"/>
            <a:ext cx="5439410" cy="3909864"/>
          </a:xfrm>
          <a:prstGeom prst="rect">
            <a:avLst/>
          </a:prstGeom>
        </p:spPr>
        <p:txBody>
          <a:bodyPr vert="horz" lIns="91458" tIns="45729" rIns="91458" bIns="45729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431600"/>
            <a:ext cx="2946347" cy="498214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5" y="9431600"/>
            <a:ext cx="2946347" cy="498214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r">
              <a:defRPr sz="1200"/>
            </a:lvl1pPr>
          </a:lstStyle>
          <a:p>
            <a:fld id="{EFDDBACE-0F8F-43FD-98F0-DEE13552DADA}" type="slidenum">
              <a:rPr lang="en-US" noProof="0" smtClean="0"/>
              <a:t>‹N°›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55722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6400" cy="3087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583">
              <a:defRPr/>
            </a:pPr>
            <a:fld id="{EFDDBACE-0F8F-43FD-98F0-DEE13552DAD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14583">
                <a:defRPr/>
              </a:pPr>
              <a:t>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16031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12617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08580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-19714"/>
            <a:ext cx="12191999" cy="6877714"/>
          </a:xfrm>
          <a:prstGeom prst="rect">
            <a:avLst/>
          </a:prstGeom>
          <a:solidFill>
            <a:schemeClr val="accent1"/>
          </a:solidFill>
        </p:spPr>
        <p:txBody>
          <a:bodyPr lIns="1080000" t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 noProof="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EDCBE8D-BCDE-43F2-9C37-386C3705A5C2}"/>
              </a:ext>
            </a:extLst>
          </p:cNvPr>
          <p:cNvSpPr/>
          <p:nvPr userDrawn="1"/>
        </p:nvSpPr>
        <p:spPr>
          <a:xfrm>
            <a:off x="5277678" y="0"/>
            <a:ext cx="5676383" cy="6858000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4"/>
            <a:ext cx="5085651" cy="1870007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6000" noProof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r>
              <a:rPr lang="en-US" noProof="0" dirty="0"/>
              <a:t>Click to edit your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1" cy="69166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01CFC95-8EAF-4F53-8940-A146DE7F66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82196" y="6650300"/>
            <a:ext cx="381360" cy="264330"/>
          </a:xfrm>
          <a:prstGeom prst="rect">
            <a:avLst/>
          </a:prstGeom>
          <a:ln w="3175">
            <a:noFill/>
          </a:ln>
        </p:spPr>
        <p:txBody>
          <a:bodyPr vert="horz" lIns="0" tIns="0" rIns="0" bIns="0" rtlCol="0" anchor="ctr"/>
          <a:lstStyle>
            <a:lvl1pPr algn="ctr">
              <a:defRPr sz="11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b="1" smtClean="0"/>
              <a:pPr/>
              <a:t>‹N°›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ext -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64E694D4-9D05-4A84-AD7E-A76F5C8F3362}"/>
              </a:ext>
            </a:extLst>
          </p:cNvPr>
          <p:cNvSpPr/>
          <p:nvPr userDrawn="1"/>
        </p:nvSpPr>
        <p:spPr>
          <a:xfrm>
            <a:off x="-3" y="6477003"/>
            <a:ext cx="12192003" cy="384000"/>
          </a:xfrm>
          <a:prstGeom prst="rect">
            <a:avLst/>
          </a:prstGeom>
          <a:solidFill>
            <a:srgbClr val="3946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4978" y="482600"/>
            <a:ext cx="7185588" cy="365125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/>
              <a:t>Title</a:t>
            </a:r>
          </a:p>
        </p:txBody>
      </p:sp>
      <p:sp>
        <p:nvSpPr>
          <p:cNvPr id="3" name="Content Placeholder 2"/>
          <p:cNvSpPr>
            <a:spLocks noGrp="1" noChangeAspect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spcAft>
                <a:spcPts val="800"/>
              </a:spcAft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noProof="0"/>
              <a:t>Insert text or element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22" y="6591301"/>
            <a:ext cx="2145245" cy="155575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24 April 2023 - Kick-Off</a:t>
            </a:r>
            <a:endParaRPr lang="de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CH"/>
              <a:t>BIOVERSYS - Proprietary Material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D590C23-1A8E-4CCB-A1AF-45FD15F71A2D}" type="slidenum">
              <a:rPr lang="de-CH" smtClean="0"/>
              <a:pPr/>
              <a:t>‹N°›</a:t>
            </a:fld>
            <a:endParaRPr lang="de-CH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41B3606-5252-418C-8A60-52C8FA9199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5444" y="368571"/>
            <a:ext cx="1992000" cy="406037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05CC274-3340-41FF-AB7A-0847C37301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3421" y="914401"/>
            <a:ext cx="7192355" cy="277284"/>
          </a:xfrm>
        </p:spPr>
        <p:txBody>
          <a:bodyPr/>
          <a:lstStyle>
            <a:lvl1pPr marL="0" indent="0">
              <a:lnSpc>
                <a:spcPts val="2533"/>
              </a:lnSpc>
              <a:spcBef>
                <a:spcPts val="0"/>
              </a:spcBef>
              <a:buNone/>
              <a:defRPr sz="2400" i="1" cap="none" baseline="0">
                <a:solidFill>
                  <a:srgbClr val="39464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143996" indent="0">
              <a:buNone/>
              <a:defRPr/>
            </a:lvl2pPr>
          </a:lstStyle>
          <a:p>
            <a:pPr lvl="0"/>
            <a:r>
              <a:rPr lang="en-GB" noProof="0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010832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FC243463-2646-9E9A-8192-A821C670FC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837" t="28822" r="56966"/>
          <a:stretch/>
        </p:blipFill>
        <p:spPr>
          <a:xfrm>
            <a:off x="0" y="0"/>
            <a:ext cx="6383045" cy="6064856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EE0EFCE9-4B4B-ED78-800A-411E09DEC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8949" y="5324475"/>
            <a:ext cx="9039225" cy="1090613"/>
          </a:xfrm>
          <a:prstGeom prst="rect">
            <a:avLst/>
          </a:prstGeom>
        </p:spPr>
        <p:txBody>
          <a:bodyPr/>
          <a:lstStyle>
            <a:lvl1pPr algn="ctr">
              <a:defRPr b="1"/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075079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224992"/>
            <a:ext cx="11340000" cy="432000"/>
          </a:xfrm>
        </p:spPr>
        <p:txBody>
          <a:bodyPr/>
          <a:lstStyle>
            <a:lvl1pPr>
              <a:defRPr b="1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3F90CAB-5BD4-41D0-8C64-9FC82666D55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31999" y="973033"/>
            <a:ext cx="11340000" cy="5345113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68C32-3B7A-486F-BAC3-BCF405283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10640" y="-2380"/>
            <a:ext cx="381360" cy="264330"/>
          </a:xfrm>
          <a:prstGeom prst="rect">
            <a:avLst/>
          </a:prstGeom>
          <a:ln w="3175">
            <a:noFill/>
          </a:ln>
        </p:spPr>
        <p:txBody>
          <a:bodyPr vert="horz" lIns="0" tIns="0" rIns="0" bIns="0" rtlCol="0" anchor="ctr"/>
          <a:lstStyle>
            <a:lvl1pPr algn="ctr">
              <a:defRPr sz="1100" i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9B51A1E-902D-48AF-9020-955120F399B6}" type="slidenum">
              <a:rPr lang="en-US" b="1" smtClean="0"/>
              <a:pPr/>
              <a:t>‹N°›</a:t>
            </a:fld>
            <a:endParaRPr lang="en-US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FEC6796-61CB-4FD3-AC31-64365DC4A7D0}"/>
              </a:ext>
            </a:extLst>
          </p:cNvPr>
          <p:cNvSpPr txBox="1"/>
          <p:nvPr userDrawn="1"/>
        </p:nvSpPr>
        <p:spPr>
          <a:xfrm>
            <a:off x="340474" y="6643993"/>
            <a:ext cx="307007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CONFIDENTIAL – For BEAM Alliance </a:t>
            </a:r>
            <a:r>
              <a:rPr lang="fr-FR" sz="11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members</a:t>
            </a:r>
            <a:r>
              <a:rPr lang="fr-FR" sz="11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only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774A8E5-78A9-422A-86AF-C5254BAE5655}"/>
              </a:ext>
            </a:extLst>
          </p:cNvPr>
          <p:cNvSpPr txBox="1"/>
          <p:nvPr userDrawn="1"/>
        </p:nvSpPr>
        <p:spPr>
          <a:xfrm>
            <a:off x="5282120" y="6643994"/>
            <a:ext cx="15175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GENERAL ASSEMBLY</a:t>
            </a:r>
          </a:p>
        </p:txBody>
      </p:sp>
    </p:spTree>
    <p:extLst>
      <p:ext uri="{BB962C8B-B14F-4D97-AF65-F5344CB8AC3E}">
        <p14:creationId xmlns:p14="http://schemas.microsoft.com/office/powerpoint/2010/main" val="41564702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31999" y="88256"/>
            <a:ext cx="11340000" cy="432000"/>
          </a:xfrm>
        </p:spPr>
        <p:txBody>
          <a:bodyPr/>
          <a:lstStyle>
            <a:lvl1pPr>
              <a:defRPr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E9521E8-A271-458A-98D8-6C3705CDAD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811000" y="-1588"/>
            <a:ext cx="381000" cy="263526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02BFAA4-2E5F-49CC-B1FD-6DD5DF1B0280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1A4BC3-CA7B-4E4F-B988-5B7F062AD7C0}"/>
              </a:ext>
            </a:extLst>
          </p:cNvPr>
          <p:cNvSpPr/>
          <p:nvPr userDrawn="1"/>
        </p:nvSpPr>
        <p:spPr>
          <a:xfrm>
            <a:off x="10594109" y="6211454"/>
            <a:ext cx="1597891" cy="6465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554357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-19714"/>
            <a:ext cx="12191999" cy="6877714"/>
          </a:xfrm>
          <a:prstGeom prst="rect">
            <a:avLst/>
          </a:prstGeom>
          <a:solidFill>
            <a:schemeClr val="accent1"/>
          </a:solidFill>
        </p:spPr>
        <p:txBody>
          <a:bodyPr lIns="1080000" t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 noProof="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EDCBE8D-BCDE-43F2-9C37-386C3705A5C2}"/>
              </a:ext>
            </a:extLst>
          </p:cNvPr>
          <p:cNvSpPr/>
          <p:nvPr userDrawn="1"/>
        </p:nvSpPr>
        <p:spPr>
          <a:xfrm>
            <a:off x="5277678" y="0"/>
            <a:ext cx="5676383" cy="6858000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4"/>
            <a:ext cx="5085651" cy="1870007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6000" b="1" noProof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r>
              <a:rPr lang="en-US" noProof="0" dirty="0"/>
              <a:t>Click to edit your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1" cy="69166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01CFC95-8EAF-4F53-8940-A146DE7F66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82196" y="6650300"/>
            <a:ext cx="381360" cy="264330"/>
          </a:xfrm>
          <a:prstGeom prst="rect">
            <a:avLst/>
          </a:prstGeom>
          <a:ln w="3175">
            <a:noFill/>
          </a:ln>
        </p:spPr>
        <p:txBody>
          <a:bodyPr vert="horz" lIns="0" tIns="0" rIns="0" bIns="0" rtlCol="0" anchor="ctr"/>
          <a:lstStyle>
            <a:lvl1pPr algn="ctr">
              <a:defRPr sz="11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b="1" smtClean="0"/>
              <a:pPr/>
              <a:t>‹N°›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945447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-645411" y="910681"/>
            <a:ext cx="6860380" cy="503426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381949" y="5711550"/>
            <a:ext cx="4757060" cy="69166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noProof="0" dirty="0"/>
              <a:t>Click to edit Master subtitle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9E8EF4F-DD81-4501-9F7E-EF404E013BFE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810640" y="-2380"/>
            <a:ext cx="381360" cy="264330"/>
          </a:xfrm>
          <a:prstGeom prst="rect">
            <a:avLst/>
          </a:prstGeom>
          <a:ln w="3175">
            <a:noFill/>
          </a:ln>
        </p:spPr>
        <p:txBody>
          <a:bodyPr vert="horz" lIns="0" tIns="0" rIns="0" bIns="0" rtlCol="0" anchor="ctr"/>
          <a:lstStyle>
            <a:lvl1pPr algn="ctr">
              <a:defRPr sz="1100" i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9B51A1E-902D-48AF-9020-955120F399B6}" type="slidenum">
              <a:rPr lang="en-US" b="1" smtClean="0"/>
              <a:pPr/>
              <a:t>‹N°›</a:t>
            </a:fld>
            <a:endParaRPr lang="en-US" b="1" dirty="0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FD88AA7A-A909-49E8-8B74-9F95181ECFF6}"/>
              </a:ext>
            </a:extLst>
          </p:cNvPr>
          <p:cNvSpPr>
            <a:spLocks noGrp="1"/>
          </p:cNvSpPr>
          <p:nvPr userDrawn="1">
            <p:ph type="ftr" sz="quarter" idx="12"/>
          </p:nvPr>
        </p:nvSpPr>
        <p:spPr>
          <a:xfrm>
            <a:off x="1024209" y="6650300"/>
            <a:ext cx="4114800" cy="226714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949" y="3674374"/>
            <a:ext cx="4757060" cy="1870007"/>
          </a:xfrm>
        </p:spPr>
        <p:txBody>
          <a:bodyPr anchor="b"/>
          <a:lstStyle>
            <a:lvl1pPr algn="l">
              <a:defRPr sz="4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 dirty="0"/>
              <a:t>Click to edit your presentation title</a:t>
            </a:r>
          </a:p>
        </p:txBody>
      </p:sp>
      <p:pic>
        <p:nvPicPr>
          <p:cNvPr id="6" name="Image 5" descr="Une image contenant objet d’extérieur, toile&#10;&#10;Description générée automatiquement">
            <a:extLst>
              <a:ext uri="{FF2B5EF4-FFF2-40B4-BE49-F238E27FC236}">
                <a16:creationId xmlns:a16="http://schemas.microsoft.com/office/drawing/2014/main" id="{5C9F98EF-C3F3-4046-BBC3-4A6440BEFF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649" y="0"/>
            <a:ext cx="4151697" cy="273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005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titl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-645411" y="910681"/>
            <a:ext cx="6860380" cy="503426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381949" y="5711550"/>
            <a:ext cx="4757060" cy="69166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noProof="0" dirty="0"/>
              <a:t>Click to edit Master subtitle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9E8EF4F-DD81-4501-9F7E-EF404E013BFE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810640" y="-2380"/>
            <a:ext cx="381360" cy="264330"/>
          </a:xfrm>
          <a:prstGeom prst="rect">
            <a:avLst/>
          </a:prstGeom>
          <a:ln w="3175">
            <a:noFill/>
          </a:ln>
        </p:spPr>
        <p:txBody>
          <a:bodyPr vert="horz" lIns="0" tIns="0" rIns="0" bIns="0" rtlCol="0" anchor="ctr"/>
          <a:lstStyle>
            <a:lvl1pPr algn="ctr">
              <a:defRPr sz="11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b="1" smtClean="0"/>
              <a:pPr/>
              <a:t>‹N°›</a:t>
            </a:fld>
            <a:endParaRPr lang="en-US" b="1" dirty="0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FD88AA7A-A909-49E8-8B74-9F95181ECFF6}"/>
              </a:ext>
            </a:extLst>
          </p:cNvPr>
          <p:cNvSpPr>
            <a:spLocks noGrp="1"/>
          </p:cNvSpPr>
          <p:nvPr userDrawn="1">
            <p:ph type="ftr" sz="quarter" idx="12"/>
          </p:nvPr>
        </p:nvSpPr>
        <p:spPr>
          <a:xfrm>
            <a:off x="1024209" y="6650300"/>
            <a:ext cx="4114800" cy="226714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949" y="3674374"/>
            <a:ext cx="4757060" cy="1870007"/>
          </a:xfrm>
        </p:spPr>
        <p:txBody>
          <a:bodyPr anchor="b"/>
          <a:lstStyle>
            <a:lvl1pPr algn="l">
              <a:defRPr sz="4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 dirty="0"/>
              <a:t>Click to edit your presentation title</a:t>
            </a:r>
          </a:p>
        </p:txBody>
      </p:sp>
      <p:pic>
        <p:nvPicPr>
          <p:cNvPr id="6" name="Image 5" descr="Une image contenant objet d’extérieur, toile&#10;&#10;Description générée automatiquement">
            <a:extLst>
              <a:ext uri="{FF2B5EF4-FFF2-40B4-BE49-F238E27FC236}">
                <a16:creationId xmlns:a16="http://schemas.microsoft.com/office/drawing/2014/main" id="{5C9F98EF-C3F3-4046-BBC3-4A6440BEFF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649" y="0"/>
            <a:ext cx="4151697" cy="2734142"/>
          </a:xfrm>
          <a:prstGeom prst="rect">
            <a:avLst/>
          </a:prstGeom>
        </p:spPr>
      </p:pic>
      <p:pic>
        <p:nvPicPr>
          <p:cNvPr id="10" name="Image 9" descr="Une image contenant boîte de Petri, arts de la table, vaisselle&#10;&#10;Description générée automatiquement">
            <a:extLst>
              <a:ext uri="{FF2B5EF4-FFF2-40B4-BE49-F238E27FC236}">
                <a16:creationId xmlns:a16="http://schemas.microsoft.com/office/drawing/2014/main" id="{0F72B403-466F-4025-9EDA-C497EDA38E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44"/>
          <a:stretch/>
        </p:blipFill>
        <p:spPr>
          <a:xfrm>
            <a:off x="5305425" y="-21392"/>
            <a:ext cx="6886575" cy="687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083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xt confiden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68C32-3B7A-486F-BAC3-BCF405283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10640" y="-2380"/>
            <a:ext cx="381360" cy="264330"/>
          </a:xfrm>
          <a:prstGeom prst="rect">
            <a:avLst/>
          </a:prstGeom>
          <a:ln w="3175">
            <a:noFill/>
          </a:ln>
        </p:spPr>
        <p:txBody>
          <a:bodyPr vert="horz" lIns="0" tIns="0" rIns="0" bIns="0" rtlCol="0" anchor="ctr"/>
          <a:lstStyle>
            <a:lvl1pPr algn="ctr">
              <a:defRPr sz="1100" i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9B51A1E-902D-48AF-9020-955120F399B6}" type="slidenum">
              <a:rPr lang="en-US" b="1" smtClean="0"/>
              <a:pPr/>
              <a:t>‹N°›</a:t>
            </a:fld>
            <a:endParaRPr lang="en-US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6485C8B-563C-4265-A6AB-1417D3440899}"/>
              </a:ext>
            </a:extLst>
          </p:cNvPr>
          <p:cNvSpPr txBox="1"/>
          <p:nvPr userDrawn="1"/>
        </p:nvSpPr>
        <p:spPr>
          <a:xfrm>
            <a:off x="431999" y="6581001"/>
            <a:ext cx="11340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CONFIDENTIAL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82A61FFF-5B99-4153-B42E-DD172FBD6C0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31999" y="973033"/>
            <a:ext cx="11340000" cy="5345113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B26F364-1EDA-41EE-8439-010B495B7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88256"/>
            <a:ext cx="11340000" cy="432000"/>
          </a:xfrm>
        </p:spPr>
        <p:txBody>
          <a:bodyPr/>
          <a:lstStyle>
            <a:lvl1pPr>
              <a:defRPr b="1" cap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436107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3F90CAB-5BD4-41D0-8C64-9FC82666D55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31999" y="973033"/>
            <a:ext cx="11340000" cy="5345113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68C32-3B7A-486F-BAC3-BCF405283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10640" y="-2380"/>
            <a:ext cx="381360" cy="264330"/>
          </a:xfrm>
          <a:prstGeom prst="rect">
            <a:avLst/>
          </a:prstGeom>
          <a:ln w="3175">
            <a:noFill/>
          </a:ln>
        </p:spPr>
        <p:txBody>
          <a:bodyPr vert="horz" lIns="0" tIns="0" rIns="0" bIns="0" rtlCol="0" anchor="ctr"/>
          <a:lstStyle>
            <a:lvl1pPr algn="ctr">
              <a:defRPr sz="1100" i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9B51A1E-902D-48AF-9020-955120F399B6}" type="slidenum">
              <a:rPr lang="en-US" b="1" smtClean="0"/>
              <a:pPr/>
              <a:t>‹N°›</a:t>
            </a:fld>
            <a:endParaRPr lang="en-US" b="1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50EC6F7-EF65-4769-84A1-E7984ECF7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88256"/>
            <a:ext cx="11340000" cy="432000"/>
          </a:xfrm>
        </p:spPr>
        <p:txBody>
          <a:bodyPr/>
          <a:lstStyle>
            <a:lvl1pPr>
              <a:defRPr b="1" cap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955750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68C32-3B7A-486F-BAC3-BCF405283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10640" y="-2380"/>
            <a:ext cx="381360" cy="264330"/>
          </a:xfrm>
          <a:prstGeom prst="rect">
            <a:avLst/>
          </a:prstGeom>
          <a:ln w="3175">
            <a:noFill/>
          </a:ln>
        </p:spPr>
        <p:txBody>
          <a:bodyPr vert="horz" lIns="0" tIns="0" rIns="0" bIns="0" rtlCol="0" anchor="ctr"/>
          <a:lstStyle>
            <a:lvl1pPr algn="ctr">
              <a:defRPr sz="1100" i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9B51A1E-902D-48AF-9020-955120F399B6}" type="slidenum">
              <a:rPr lang="en-US" b="1" smtClean="0"/>
              <a:pPr/>
              <a:t>‹N°›</a:t>
            </a:fld>
            <a:endParaRPr lang="en-US" b="1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F95BE2A-D162-4267-97DE-30B94D532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88256"/>
            <a:ext cx="11340000" cy="432000"/>
          </a:xfrm>
        </p:spPr>
        <p:txBody>
          <a:bodyPr/>
          <a:lstStyle>
            <a:lvl1pPr>
              <a:defRPr b="1" cap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88249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title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-645411" y="910681"/>
            <a:ext cx="6860380" cy="503426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381949" y="5711550"/>
            <a:ext cx="4757060" cy="69166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noProof="0" dirty="0"/>
              <a:t>Click to edit Master subtitle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9E8EF4F-DD81-4501-9F7E-EF404E013BFE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810640" y="-2380"/>
            <a:ext cx="381360" cy="264330"/>
          </a:xfrm>
          <a:prstGeom prst="rect">
            <a:avLst/>
          </a:prstGeom>
          <a:ln w="3175">
            <a:noFill/>
          </a:ln>
        </p:spPr>
        <p:txBody>
          <a:bodyPr vert="horz" lIns="0" tIns="0" rIns="0" bIns="0" rtlCol="0" anchor="ctr"/>
          <a:lstStyle>
            <a:lvl1pPr algn="ctr">
              <a:defRPr sz="1100" i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9B51A1E-902D-48AF-9020-955120F399B6}" type="slidenum">
              <a:rPr lang="en-US" b="1" smtClean="0"/>
              <a:pPr/>
              <a:t>‹N°›</a:t>
            </a:fld>
            <a:endParaRPr lang="en-US" b="1" dirty="0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FD88AA7A-A909-49E8-8B74-9F95181ECFF6}"/>
              </a:ext>
            </a:extLst>
          </p:cNvPr>
          <p:cNvSpPr>
            <a:spLocks noGrp="1"/>
          </p:cNvSpPr>
          <p:nvPr userDrawn="1">
            <p:ph type="ftr" sz="quarter" idx="12"/>
          </p:nvPr>
        </p:nvSpPr>
        <p:spPr>
          <a:xfrm>
            <a:off x="1024209" y="6650300"/>
            <a:ext cx="4114800" cy="226714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949" y="3674374"/>
            <a:ext cx="4757060" cy="1870007"/>
          </a:xfrm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 dirty="0"/>
              <a:t>Click to edit your presentation title</a:t>
            </a:r>
          </a:p>
        </p:txBody>
      </p:sp>
      <p:pic>
        <p:nvPicPr>
          <p:cNvPr id="6" name="Image 5" descr="Une image contenant objet d’extérieur, toile&#10;&#10;Description générée automatiquement">
            <a:extLst>
              <a:ext uri="{FF2B5EF4-FFF2-40B4-BE49-F238E27FC236}">
                <a16:creationId xmlns:a16="http://schemas.microsoft.com/office/drawing/2014/main" id="{5C9F98EF-C3F3-4046-BBC3-4A6440BEFF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649" y="0"/>
            <a:ext cx="4151697" cy="2734142"/>
          </a:xfrm>
          <a:prstGeom prst="rect">
            <a:avLst/>
          </a:prstGeom>
        </p:spPr>
      </p:pic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AFA97A11-EED8-41AD-855E-4A218F3229F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549773" y="973033"/>
            <a:ext cx="6222225" cy="5345113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SzPct val="120000"/>
              <a:defRPr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1908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3F90CAB-5BD4-41D0-8C64-9FC82666D55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31999" y="973033"/>
            <a:ext cx="11340000" cy="5345113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68C32-3B7A-486F-BAC3-BCF405283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10640" y="-2380"/>
            <a:ext cx="381360" cy="264330"/>
          </a:xfrm>
          <a:prstGeom prst="rect">
            <a:avLst/>
          </a:prstGeom>
          <a:ln w="3175">
            <a:noFill/>
          </a:ln>
        </p:spPr>
        <p:txBody>
          <a:bodyPr vert="horz" lIns="0" tIns="0" rIns="0" bIns="0" rtlCol="0" anchor="ctr"/>
          <a:lstStyle>
            <a:lvl1pPr algn="ctr">
              <a:defRPr sz="1100" i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9B51A1E-902D-48AF-9020-955120F399B6}" type="slidenum">
              <a:rPr lang="en-US" b="1" smtClean="0"/>
              <a:pPr/>
              <a:t>‹N°›</a:t>
            </a:fld>
            <a:endParaRPr lang="en-US" b="1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50EC6F7-EF65-4769-84A1-E7984ECF7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88256"/>
            <a:ext cx="11340000" cy="432000"/>
          </a:xfrm>
        </p:spPr>
        <p:txBody>
          <a:bodyPr/>
          <a:lstStyle>
            <a:lvl1pPr>
              <a:defRPr b="1" cap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009968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64E694D4-9D05-4A84-AD7E-A76F5C8F3362}"/>
              </a:ext>
            </a:extLst>
          </p:cNvPr>
          <p:cNvSpPr/>
          <p:nvPr userDrawn="1"/>
        </p:nvSpPr>
        <p:spPr>
          <a:xfrm>
            <a:off x="-3" y="6477003"/>
            <a:ext cx="12192003" cy="384000"/>
          </a:xfrm>
          <a:prstGeom prst="rect">
            <a:avLst/>
          </a:prstGeom>
          <a:solidFill>
            <a:srgbClr val="3946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4978" y="482600"/>
            <a:ext cx="7185588" cy="365125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CH"/>
              <a:t>24 April 2023 - Kick-Off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CH"/>
              <a:t>BIOVERSYS - Proprietary Material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D590C23-1A8E-4CCB-A1AF-45FD15F71A2D}" type="slidenum">
              <a:rPr lang="de-CH" smtClean="0"/>
              <a:pPr/>
              <a:t>‹N°›</a:t>
            </a:fld>
            <a:endParaRPr lang="de-CH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41B3606-5252-418C-8A60-52C8FA9199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5444" y="368571"/>
            <a:ext cx="1992000" cy="406037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05CC274-3340-41FF-AB7A-0847C37301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368" y="914401"/>
            <a:ext cx="7193408" cy="277284"/>
          </a:xfrm>
        </p:spPr>
        <p:txBody>
          <a:bodyPr/>
          <a:lstStyle>
            <a:lvl1pPr marL="0" indent="0">
              <a:lnSpc>
                <a:spcPts val="2533"/>
              </a:lnSpc>
              <a:spcBef>
                <a:spcPts val="0"/>
              </a:spcBef>
              <a:buNone/>
              <a:defRPr sz="2400" i="1" cap="none" baseline="0">
                <a:solidFill>
                  <a:srgbClr val="39464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143996" indent="0">
              <a:buNone/>
              <a:defRPr/>
            </a:lvl2pPr>
          </a:lstStyle>
          <a:p>
            <a:pPr lvl="0"/>
            <a:r>
              <a:rPr lang="en-GB" noProof="0" dirty="0"/>
              <a:t>Subtitle</a:t>
            </a:r>
          </a:p>
        </p:txBody>
      </p:sp>
      <p:sp>
        <p:nvSpPr>
          <p:cNvPr id="21" name="Bildplatzhalter 20">
            <a:extLst>
              <a:ext uri="{FF2B5EF4-FFF2-40B4-BE49-F238E27FC236}">
                <a16:creationId xmlns:a16="http://schemas.microsoft.com/office/drawing/2014/main" id="{492DB383-5CEE-438D-BFEC-43C6485BB030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732368" y="1460500"/>
            <a:ext cx="10727267" cy="4673600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/>
              <a:t>Click on Icon – insert Image</a:t>
            </a:r>
          </a:p>
        </p:txBody>
      </p:sp>
    </p:spTree>
    <p:extLst>
      <p:ext uri="{BB962C8B-B14F-4D97-AF65-F5344CB8AC3E}">
        <p14:creationId xmlns:p14="http://schemas.microsoft.com/office/powerpoint/2010/main" val="25829468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224992"/>
            <a:ext cx="11340000" cy="432000"/>
          </a:xfrm>
        </p:spPr>
        <p:txBody>
          <a:bodyPr/>
          <a:lstStyle>
            <a:lvl1pPr>
              <a:defRPr b="1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3F90CAB-5BD4-41D0-8C64-9FC82666D55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31999" y="973033"/>
            <a:ext cx="11340000" cy="5345113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68C32-3B7A-486F-BAC3-BCF405283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10640" y="-2380"/>
            <a:ext cx="381360" cy="264330"/>
          </a:xfrm>
          <a:prstGeom prst="rect">
            <a:avLst/>
          </a:prstGeom>
          <a:ln w="3175">
            <a:noFill/>
          </a:ln>
        </p:spPr>
        <p:txBody>
          <a:bodyPr vert="horz" lIns="0" tIns="0" rIns="0" bIns="0" rtlCol="0" anchor="ctr"/>
          <a:lstStyle>
            <a:lvl1pPr algn="ctr">
              <a:defRPr sz="1100" i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9B51A1E-902D-48AF-9020-955120F399B6}" type="slidenum">
              <a:rPr lang="en-US" b="1" smtClean="0"/>
              <a:pPr/>
              <a:t>‹N°›</a:t>
            </a:fld>
            <a:endParaRPr lang="en-US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FEC6796-61CB-4FD3-AC31-64365DC4A7D0}"/>
              </a:ext>
            </a:extLst>
          </p:cNvPr>
          <p:cNvSpPr txBox="1"/>
          <p:nvPr userDrawn="1"/>
        </p:nvSpPr>
        <p:spPr>
          <a:xfrm>
            <a:off x="340474" y="6643993"/>
            <a:ext cx="307007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CONFIDENTIAL – For BEAM Alliance </a:t>
            </a:r>
            <a:r>
              <a:rPr lang="fr-FR" sz="11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members</a:t>
            </a:r>
            <a:r>
              <a:rPr lang="fr-FR" sz="11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only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774A8E5-78A9-422A-86AF-C5254BAE5655}"/>
              </a:ext>
            </a:extLst>
          </p:cNvPr>
          <p:cNvSpPr txBox="1"/>
          <p:nvPr userDrawn="1"/>
        </p:nvSpPr>
        <p:spPr>
          <a:xfrm>
            <a:off x="5282120" y="6643994"/>
            <a:ext cx="15175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GENERAL ASSEMBLY</a:t>
            </a:r>
          </a:p>
        </p:txBody>
      </p:sp>
    </p:spTree>
    <p:extLst>
      <p:ext uri="{BB962C8B-B14F-4D97-AF65-F5344CB8AC3E}">
        <p14:creationId xmlns:p14="http://schemas.microsoft.com/office/powerpoint/2010/main" val="42144494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FC243463-2646-9E9A-8192-A821C670FC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837" t="28822" r="56966"/>
          <a:stretch/>
        </p:blipFill>
        <p:spPr>
          <a:xfrm>
            <a:off x="0" y="0"/>
            <a:ext cx="6383045" cy="6064856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EE0EFCE9-4B4B-ED78-800A-411E09DEC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8949" y="5324475"/>
            <a:ext cx="9039225" cy="1090613"/>
          </a:xfrm>
          <a:prstGeom prst="rect">
            <a:avLst/>
          </a:prstGeom>
        </p:spPr>
        <p:txBody>
          <a:bodyPr/>
          <a:lstStyle>
            <a:lvl1pPr algn="ctr">
              <a:defRPr b="1"/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0460283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titl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-645411" y="910681"/>
            <a:ext cx="6860380" cy="503426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381949" y="5711550"/>
            <a:ext cx="4757060" cy="69166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noProof="0" dirty="0"/>
              <a:t>Click to edit Master subtitle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9E8EF4F-DD81-4501-9F7E-EF404E013BFE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810640" y="-2380"/>
            <a:ext cx="381360" cy="264330"/>
          </a:xfrm>
          <a:prstGeom prst="rect">
            <a:avLst/>
          </a:prstGeom>
          <a:ln w="3175">
            <a:noFill/>
          </a:ln>
        </p:spPr>
        <p:txBody>
          <a:bodyPr vert="horz" lIns="0" tIns="0" rIns="0" bIns="0" rtlCol="0" anchor="ctr"/>
          <a:lstStyle>
            <a:lvl1pPr algn="ctr">
              <a:defRPr sz="11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b="1" smtClean="0"/>
              <a:pPr/>
              <a:t>‹N°›</a:t>
            </a:fld>
            <a:endParaRPr lang="en-US" b="1" dirty="0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FD88AA7A-A909-49E8-8B74-9F95181ECFF6}"/>
              </a:ext>
            </a:extLst>
          </p:cNvPr>
          <p:cNvSpPr>
            <a:spLocks noGrp="1"/>
          </p:cNvSpPr>
          <p:nvPr userDrawn="1">
            <p:ph type="ftr" sz="quarter" idx="12"/>
          </p:nvPr>
        </p:nvSpPr>
        <p:spPr>
          <a:xfrm>
            <a:off x="1024209" y="6650300"/>
            <a:ext cx="4114800" cy="226714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949" y="3674374"/>
            <a:ext cx="4757060" cy="1870007"/>
          </a:xfrm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 dirty="0"/>
              <a:t>Click to edit your presentation title</a:t>
            </a:r>
          </a:p>
        </p:txBody>
      </p:sp>
      <p:pic>
        <p:nvPicPr>
          <p:cNvPr id="6" name="Image 5" descr="Une image contenant objet d’extérieur, toile&#10;&#10;Description générée automatiquement">
            <a:extLst>
              <a:ext uri="{FF2B5EF4-FFF2-40B4-BE49-F238E27FC236}">
                <a16:creationId xmlns:a16="http://schemas.microsoft.com/office/drawing/2014/main" id="{5C9F98EF-C3F3-4046-BBC3-4A6440BEFF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649" y="0"/>
            <a:ext cx="4151697" cy="2734142"/>
          </a:xfrm>
          <a:prstGeom prst="rect">
            <a:avLst/>
          </a:prstGeom>
        </p:spPr>
      </p:pic>
      <p:pic>
        <p:nvPicPr>
          <p:cNvPr id="10" name="Image 9" descr="Une image contenant boîte de Petri, arts de la table, vaisselle&#10;&#10;Description générée automatiquement">
            <a:extLst>
              <a:ext uri="{FF2B5EF4-FFF2-40B4-BE49-F238E27FC236}">
                <a16:creationId xmlns:a16="http://schemas.microsoft.com/office/drawing/2014/main" id="{0F72B403-466F-4025-9EDA-C497EDA38E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44"/>
          <a:stretch/>
        </p:blipFill>
        <p:spPr>
          <a:xfrm>
            <a:off x="5305425" y="-21392"/>
            <a:ext cx="6886575" cy="687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781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xt confiden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68C32-3B7A-486F-BAC3-BCF405283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10640" y="-2380"/>
            <a:ext cx="381360" cy="264330"/>
          </a:xfrm>
          <a:prstGeom prst="rect">
            <a:avLst/>
          </a:prstGeom>
          <a:ln w="3175">
            <a:noFill/>
          </a:ln>
        </p:spPr>
        <p:txBody>
          <a:bodyPr vert="horz" lIns="0" tIns="0" rIns="0" bIns="0" rtlCol="0" anchor="ctr"/>
          <a:lstStyle>
            <a:lvl1pPr algn="ctr">
              <a:defRPr sz="1100" i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9B51A1E-902D-48AF-9020-955120F399B6}" type="slidenum">
              <a:rPr lang="en-US" b="1" smtClean="0"/>
              <a:pPr/>
              <a:t>‹N°›</a:t>
            </a:fld>
            <a:endParaRPr lang="en-US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6485C8B-563C-4265-A6AB-1417D3440899}"/>
              </a:ext>
            </a:extLst>
          </p:cNvPr>
          <p:cNvSpPr txBox="1"/>
          <p:nvPr userDrawn="1"/>
        </p:nvSpPr>
        <p:spPr>
          <a:xfrm>
            <a:off x="431999" y="6581001"/>
            <a:ext cx="11340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CONFIDENTIAL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82A61FFF-5B99-4153-B42E-DD172FBD6C0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31999" y="973033"/>
            <a:ext cx="11340000" cy="5345113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B26F364-1EDA-41EE-8439-010B495B7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88256"/>
            <a:ext cx="11340000" cy="432000"/>
          </a:xfrm>
        </p:spPr>
        <p:txBody>
          <a:bodyPr/>
          <a:lstStyle>
            <a:lvl1pPr>
              <a:defRPr cap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2711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3F90CAB-5BD4-41D0-8C64-9FC82666D55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31999" y="973033"/>
            <a:ext cx="11340000" cy="5345113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68C32-3B7A-486F-BAC3-BCF405283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10640" y="-2380"/>
            <a:ext cx="381360" cy="264330"/>
          </a:xfrm>
          <a:prstGeom prst="rect">
            <a:avLst/>
          </a:prstGeom>
          <a:ln w="3175">
            <a:noFill/>
          </a:ln>
        </p:spPr>
        <p:txBody>
          <a:bodyPr vert="horz" lIns="0" tIns="0" rIns="0" bIns="0" rtlCol="0" anchor="ctr"/>
          <a:lstStyle>
            <a:lvl1pPr algn="ctr">
              <a:defRPr sz="1100" i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9B51A1E-902D-48AF-9020-955120F399B6}" type="slidenum">
              <a:rPr lang="en-US" b="1" smtClean="0"/>
              <a:pPr/>
              <a:t>‹N°›</a:t>
            </a:fld>
            <a:endParaRPr lang="en-US" b="1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50EC6F7-EF65-4769-84A1-E7984ECF7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88256"/>
            <a:ext cx="11340000" cy="432000"/>
          </a:xfrm>
        </p:spPr>
        <p:txBody>
          <a:bodyPr/>
          <a:lstStyle>
            <a:lvl1pPr>
              <a:defRPr cap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650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68C32-3B7A-486F-BAC3-BCF405283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10640" y="-2380"/>
            <a:ext cx="381360" cy="264330"/>
          </a:xfrm>
          <a:prstGeom prst="rect">
            <a:avLst/>
          </a:prstGeom>
          <a:ln w="3175">
            <a:noFill/>
          </a:ln>
        </p:spPr>
        <p:txBody>
          <a:bodyPr vert="horz" lIns="0" tIns="0" rIns="0" bIns="0" rtlCol="0" anchor="ctr"/>
          <a:lstStyle>
            <a:lvl1pPr algn="ctr">
              <a:defRPr sz="11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b="1" smtClean="0"/>
              <a:pPr/>
              <a:t>‹N°›</a:t>
            </a:fld>
            <a:endParaRPr lang="en-US" b="1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F95BE2A-D162-4267-97DE-30B94D532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88256"/>
            <a:ext cx="11340000" cy="432000"/>
          </a:xfrm>
        </p:spPr>
        <p:txBody>
          <a:bodyPr/>
          <a:lstStyle>
            <a:lvl1pPr>
              <a:defRPr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001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487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68C32-3B7A-486F-BAC3-BCF405283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10640" y="-2380"/>
            <a:ext cx="381360" cy="264330"/>
          </a:xfrm>
          <a:prstGeom prst="rect">
            <a:avLst/>
          </a:prstGeom>
          <a:ln w="3175">
            <a:noFill/>
          </a:ln>
        </p:spPr>
        <p:txBody>
          <a:bodyPr vert="horz" lIns="0" tIns="0" rIns="0" bIns="0" rtlCol="0" anchor="ctr"/>
          <a:lstStyle>
            <a:lvl1pPr algn="ctr">
              <a:defRPr sz="11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b="1" smtClean="0"/>
              <a:pPr/>
              <a:t>‹N°›</a:t>
            </a:fld>
            <a:endParaRPr lang="en-US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FEC6796-61CB-4FD3-AC31-64365DC4A7D0}"/>
              </a:ext>
            </a:extLst>
          </p:cNvPr>
          <p:cNvSpPr txBox="1"/>
          <p:nvPr userDrawn="1"/>
        </p:nvSpPr>
        <p:spPr>
          <a:xfrm>
            <a:off x="340474" y="6643993"/>
            <a:ext cx="30171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solidFill>
                  <a:schemeClr val="tx2"/>
                </a:solidFill>
                <a:latin typeface="+mn-lt"/>
              </a:rPr>
              <a:t>CONFIDENTIAL – For BEAM Alliance </a:t>
            </a:r>
            <a:r>
              <a:rPr lang="fr-FR" sz="1100" dirty="0" err="1">
                <a:solidFill>
                  <a:schemeClr val="tx2"/>
                </a:solidFill>
                <a:latin typeface="+mn-lt"/>
              </a:rPr>
              <a:t>members</a:t>
            </a:r>
            <a:r>
              <a:rPr lang="fr-FR" sz="1100" dirty="0">
                <a:solidFill>
                  <a:schemeClr val="tx2"/>
                </a:solidFill>
                <a:latin typeface="+mn-lt"/>
              </a:rPr>
              <a:t> only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774A8E5-78A9-422A-86AF-C5254BAE5655}"/>
              </a:ext>
            </a:extLst>
          </p:cNvPr>
          <p:cNvSpPr txBox="1"/>
          <p:nvPr userDrawn="1"/>
        </p:nvSpPr>
        <p:spPr>
          <a:xfrm>
            <a:off x="5282120" y="6643994"/>
            <a:ext cx="15175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dirty="0">
                <a:solidFill>
                  <a:schemeClr val="tx2"/>
                </a:solidFill>
              </a:rPr>
              <a:t>GENERAL ASSEMBLY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F95BE2A-D162-4267-97DE-30B94D532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88256"/>
            <a:ext cx="11340000" cy="432000"/>
          </a:xfrm>
        </p:spPr>
        <p:txBody>
          <a:bodyPr/>
          <a:lstStyle>
            <a:lvl1pPr>
              <a:defRPr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02606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224992"/>
            <a:ext cx="11340000" cy="432000"/>
          </a:xfrm>
        </p:spPr>
        <p:txBody>
          <a:bodyPr/>
          <a:lstStyle>
            <a:lvl1pPr>
              <a:defRPr b="1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3F90CAB-5BD4-41D0-8C64-9FC82666D55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31999" y="973033"/>
            <a:ext cx="11340000" cy="5345113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68C32-3B7A-486F-BAC3-BCF405283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10640" y="-2380"/>
            <a:ext cx="381360" cy="264330"/>
          </a:xfrm>
          <a:prstGeom prst="rect">
            <a:avLst/>
          </a:prstGeom>
          <a:ln w="3175">
            <a:noFill/>
          </a:ln>
        </p:spPr>
        <p:txBody>
          <a:bodyPr vert="horz" lIns="0" tIns="0" rIns="0" bIns="0" rtlCol="0" anchor="ctr"/>
          <a:lstStyle>
            <a:lvl1pPr algn="ctr">
              <a:defRPr sz="1100" i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9B51A1E-902D-48AF-9020-955120F399B6}" type="slidenum">
              <a:rPr lang="en-US" b="1" smtClean="0"/>
              <a:pPr/>
              <a:t>‹N°›</a:t>
            </a:fld>
            <a:endParaRPr lang="en-US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FEC6796-61CB-4FD3-AC31-64365DC4A7D0}"/>
              </a:ext>
            </a:extLst>
          </p:cNvPr>
          <p:cNvSpPr txBox="1"/>
          <p:nvPr userDrawn="1"/>
        </p:nvSpPr>
        <p:spPr>
          <a:xfrm>
            <a:off x="340474" y="6643993"/>
            <a:ext cx="307007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CONFIDENTIAL – For BEAM Alliance </a:t>
            </a:r>
            <a:r>
              <a:rPr lang="fr-FR" sz="11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members</a:t>
            </a:r>
            <a:r>
              <a:rPr lang="fr-FR" sz="11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only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774A8E5-78A9-422A-86AF-C5254BAE5655}"/>
              </a:ext>
            </a:extLst>
          </p:cNvPr>
          <p:cNvSpPr txBox="1"/>
          <p:nvPr userDrawn="1"/>
        </p:nvSpPr>
        <p:spPr>
          <a:xfrm>
            <a:off x="5282120" y="6643994"/>
            <a:ext cx="15175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GENERAL ASSEMBLY</a:t>
            </a:r>
          </a:p>
        </p:txBody>
      </p:sp>
    </p:spTree>
    <p:extLst>
      <p:ext uri="{BB962C8B-B14F-4D97-AF65-F5344CB8AC3E}">
        <p14:creationId xmlns:p14="http://schemas.microsoft.com/office/powerpoint/2010/main" val="3725917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1509F7B-15BA-44E2-85A9-A5A242FAF0E0}"/>
              </a:ext>
            </a:extLst>
          </p:cNvPr>
          <p:cNvSpPr/>
          <p:nvPr userDrawn="1"/>
        </p:nvSpPr>
        <p:spPr>
          <a:xfrm rot="5400000">
            <a:off x="8694215" y="3360216"/>
            <a:ext cx="6858000" cy="137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76510"/>
            <a:ext cx="1134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99431" y="0"/>
            <a:ext cx="381360" cy="264330"/>
          </a:xfrm>
          <a:prstGeom prst="rect">
            <a:avLst/>
          </a:prstGeom>
          <a:ln w="3175">
            <a:noFill/>
          </a:ln>
        </p:spPr>
        <p:txBody>
          <a:bodyPr vert="horz" lIns="0" tIns="0" rIns="0" bIns="0" rtlCol="0" anchor="ctr"/>
          <a:lstStyle>
            <a:lvl1pPr algn="ctr">
              <a:defRPr sz="1100" i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9B51A1E-902D-48AF-9020-955120F399B6}" type="slidenum">
              <a:rPr lang="en-US" b="1" smtClean="0"/>
              <a:pPr/>
              <a:t>‹N°›</a:t>
            </a:fld>
            <a:endParaRPr lang="en-US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74E06D-CAA8-4092-A22F-719D6C48E555}"/>
              </a:ext>
            </a:extLst>
          </p:cNvPr>
          <p:cNvSpPr/>
          <p:nvPr userDrawn="1"/>
        </p:nvSpPr>
        <p:spPr>
          <a:xfrm rot="5400000">
            <a:off x="-3298192" y="3298192"/>
            <a:ext cx="6868759" cy="2723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172A44F-9104-444E-8E85-0EA395548DD0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640" y="6230162"/>
            <a:ext cx="1296000" cy="71929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5733" y="6650300"/>
            <a:ext cx="6363407" cy="22671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  <p:sldLayoutId id="2147483684" r:id="rId3"/>
    <p:sldLayoutId id="2147483680" r:id="rId4"/>
    <p:sldLayoutId id="2147483682" r:id="rId5"/>
    <p:sldLayoutId id="2147483681" r:id="rId6"/>
    <p:sldLayoutId id="2147483700" r:id="rId7"/>
    <p:sldLayoutId id="2147483702" r:id="rId8"/>
    <p:sldLayoutId id="2147483703" r:id="rId9"/>
    <p:sldLayoutId id="2147483704" r:id="rId10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b="1" kern="1200" cap="none" spc="-151" baseline="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66693" indent="-266693" algn="l" defTabSz="914377" rtl="0" eaLnBrk="1" latinLnBrk="0" hangingPunct="1">
        <a:lnSpc>
          <a:spcPct val="90000"/>
        </a:lnSpc>
        <a:spcBef>
          <a:spcPts val="1000"/>
        </a:spcBef>
        <a:buClr>
          <a:schemeClr val="accent4"/>
        </a:buClr>
        <a:buFont typeface="Wingdings" panose="05000000000000000000" pitchFamily="2" charset="2"/>
        <a:buChar char="§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542912" indent="-276218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809605" indent="-266693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i="1" kern="1200">
          <a:solidFill>
            <a:schemeClr val="tx2"/>
          </a:solidFill>
          <a:latin typeface="+mn-lt"/>
          <a:ea typeface="+mn-ea"/>
          <a:cs typeface="+mn-cs"/>
        </a:defRPr>
      </a:lvl3pPr>
      <a:lvl4pPr marL="1076298" indent="-266693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2992" indent="-266693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9044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8" r:id="rId2"/>
    <p:sldLayoutId id="214748368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1509F7B-15BA-44E2-85A9-A5A242FAF0E0}"/>
              </a:ext>
            </a:extLst>
          </p:cNvPr>
          <p:cNvSpPr/>
          <p:nvPr userDrawn="1"/>
        </p:nvSpPr>
        <p:spPr>
          <a:xfrm rot="5400000">
            <a:off x="8694215" y="3360216"/>
            <a:ext cx="6858000" cy="137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76510"/>
            <a:ext cx="1134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99431" y="0"/>
            <a:ext cx="381360" cy="264330"/>
          </a:xfrm>
          <a:prstGeom prst="rect">
            <a:avLst/>
          </a:prstGeom>
          <a:ln w="3175">
            <a:noFill/>
          </a:ln>
        </p:spPr>
        <p:txBody>
          <a:bodyPr vert="horz" lIns="0" tIns="0" rIns="0" bIns="0" rtlCol="0" anchor="ctr"/>
          <a:lstStyle>
            <a:lvl1pPr algn="ctr">
              <a:defRPr sz="11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b="1" smtClean="0"/>
              <a:pPr/>
              <a:t>‹N°›</a:t>
            </a:fld>
            <a:endParaRPr lang="en-US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74E06D-CAA8-4092-A22F-719D6C48E555}"/>
              </a:ext>
            </a:extLst>
          </p:cNvPr>
          <p:cNvSpPr/>
          <p:nvPr userDrawn="1"/>
        </p:nvSpPr>
        <p:spPr>
          <a:xfrm rot="5400000">
            <a:off x="-3298192" y="3298192"/>
            <a:ext cx="6868759" cy="2723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172A44F-9104-444E-8E85-0EA395548DD0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640" y="6230162"/>
            <a:ext cx="1296000" cy="71929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5733" y="6650300"/>
            <a:ext cx="6363407" cy="22671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496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5" r:id="rId10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kern="1200" cap="none" spc="-151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693" indent="-266693" algn="l" defTabSz="914377" rtl="0" eaLnBrk="1" latinLnBrk="0" hangingPunct="1">
        <a:lnSpc>
          <a:spcPct val="90000"/>
        </a:lnSpc>
        <a:spcBef>
          <a:spcPts val="1000"/>
        </a:spcBef>
        <a:buClr>
          <a:schemeClr val="accent4"/>
        </a:buClr>
        <a:buFont typeface="Wingdings" panose="05000000000000000000" pitchFamily="2" charset="2"/>
        <a:buChar char="§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542912" indent="-276218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809605" indent="-266693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i="1" kern="1200">
          <a:solidFill>
            <a:schemeClr val="tx2"/>
          </a:solidFill>
          <a:latin typeface="+mn-lt"/>
          <a:ea typeface="+mn-ea"/>
          <a:cs typeface="+mn-cs"/>
        </a:defRPr>
      </a:lvl3pPr>
      <a:lvl4pPr marL="1076298" indent="-266693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2992" indent="-266693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hyperlink" Target="https://beam-alliance.eu/wp-content/uploads/2025/03/2025-03-17-beam-barometer-2024-v1-0.pdf" TargetMode="External"/><Relationship Id="rId7" Type="http://schemas.openxmlformats.org/officeDocument/2006/relationships/image" Target="../media/image12.svg"/><Relationship Id="rId2" Type="http://schemas.openxmlformats.org/officeDocument/2006/relationships/hyperlink" Target="https://www.who.int/publications/i/item/9789240094000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4.sv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4.svg"/><Relationship Id="rId11" Type="http://schemas.openxmlformats.org/officeDocument/2006/relationships/image" Target="../media/image29.sv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5.jpe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hyperlink" Target="https://www.linkedin.com/company/beam-alliance" TargetMode="External"/><Relationship Id="rId10" Type="http://schemas.openxmlformats.org/officeDocument/2006/relationships/image" Target="../media/image40.png"/><Relationship Id="rId4" Type="http://schemas.openxmlformats.org/officeDocument/2006/relationships/hyperlink" Target="https://twitter.com/AllianceBEAM" TargetMode="External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invertébré, cœlentéré, fond marin&#10;&#10;Description générée automatiquement">
            <a:extLst>
              <a:ext uri="{FF2B5EF4-FFF2-40B4-BE49-F238E27FC236}">
                <a16:creationId xmlns:a16="http://schemas.microsoft.com/office/drawing/2014/main" id="{40ED41C5-E382-46F9-AFC9-793DB0317C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6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" y="2"/>
            <a:ext cx="12192001" cy="6857999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817B6E89-6474-4AB4-90D5-2C2FB4120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ltGray">
          <a:xfrm>
            <a:off x="5258677" y="-1"/>
            <a:ext cx="5676383" cy="6858000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BFEB6-F40E-4219-9AA6-8A27C2E8899B}"/>
              </a:ext>
            </a:extLst>
          </p:cNvPr>
          <p:cNvSpPr>
            <a:spLocks noGrp="1"/>
          </p:cNvSpPr>
          <p:nvPr>
            <p:ph type="ctrTitle"/>
          </p:nvPr>
        </p:nvSpPr>
        <p:spPr bwMode="black">
          <a:xfrm>
            <a:off x="5334881" y="3822821"/>
            <a:ext cx="5540513" cy="2188428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GB" sz="4800" dirty="0"/>
              <a:t>Improving the economic environment of AMR R&amp;D</a:t>
            </a:r>
            <a:endParaRPr lang="en-US" sz="4800" dirty="0"/>
          </a:p>
        </p:txBody>
      </p:sp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33379EA4-4A8E-4BB8-BD91-97BE26986D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1936" y="0"/>
            <a:ext cx="2107255" cy="1169875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AEA81421-6456-3EEE-1F99-0BE5421B0B4C}"/>
              </a:ext>
            </a:extLst>
          </p:cNvPr>
          <p:cNvSpPr txBox="1">
            <a:spLocks/>
          </p:cNvSpPr>
          <p:nvPr/>
        </p:nvSpPr>
        <p:spPr bwMode="black">
          <a:xfrm>
            <a:off x="5345022" y="6018245"/>
            <a:ext cx="5540513" cy="814357"/>
          </a:xfrm>
          <a:prstGeom prst="rect">
            <a:avLst/>
          </a:prstGeom>
        </p:spPr>
        <p:txBody>
          <a:bodyPr/>
          <a:lstStyle>
            <a:lvl1pPr marL="0" indent="0" algn="r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18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8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0ADCF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</a:rPr>
              <a:t>October 12, 2025</a:t>
            </a:r>
          </a:p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0ADCF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Marc Gitzinger – World Heal</a:t>
            </a:r>
            <a:r>
              <a:rPr lang="en-US" dirty="0" err="1">
                <a:solidFill>
                  <a:srgbClr val="FFFFFF"/>
                </a:solidFill>
              </a:rPr>
              <a:t>th</a:t>
            </a:r>
            <a:r>
              <a:rPr lang="en-US" dirty="0">
                <a:solidFill>
                  <a:srgbClr val="FFFFFF"/>
                </a:solidFill>
              </a:rPr>
              <a:t> Summit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80ADCF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sz="16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5234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 : coins arrondis 83">
            <a:extLst>
              <a:ext uri="{FF2B5EF4-FFF2-40B4-BE49-F238E27FC236}">
                <a16:creationId xmlns:a16="http://schemas.microsoft.com/office/drawing/2014/main" id="{A6408A34-E6E5-8E36-E35B-39B05AC20A47}"/>
              </a:ext>
            </a:extLst>
          </p:cNvPr>
          <p:cNvSpPr/>
          <p:nvPr/>
        </p:nvSpPr>
        <p:spPr>
          <a:xfrm>
            <a:off x="5499383" y="951886"/>
            <a:ext cx="1213196" cy="652741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BF149AFE-698F-0516-30BF-E4EF91D36F0B}"/>
              </a:ext>
            </a:extLst>
          </p:cNvPr>
          <p:cNvSpPr txBox="1"/>
          <p:nvPr/>
        </p:nvSpPr>
        <p:spPr>
          <a:xfrm>
            <a:off x="1231693" y="1045782"/>
            <a:ext cx="98530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</a:rPr>
              <a:t>The portfolio of </a:t>
            </a:r>
            <a:r>
              <a:rPr lang="en-US" sz="2000" b="1" dirty="0" err="1">
                <a:solidFill>
                  <a:schemeClr val="tx2"/>
                </a:solidFill>
              </a:rPr>
              <a:t>nextgen</a:t>
            </a:r>
            <a:r>
              <a:rPr lang="en-US" sz="2000" b="1" dirty="0">
                <a:solidFill>
                  <a:schemeClr val="tx2"/>
                </a:solidFill>
              </a:rPr>
              <a:t> antimicrobials is thin and developed by fragile SMEs</a:t>
            </a:r>
            <a:endParaRPr lang="en-US" sz="2000" b="1" noProof="0" dirty="0">
              <a:solidFill>
                <a:schemeClr val="tx2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05D2801-4C22-7C5B-8A46-0D4258BA48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9B51A1E-902D-48AF-9020-955120F399B6}" type="slidenum">
              <a:rPr lang="en-US" b="1" noProof="0" smtClean="0"/>
              <a:pPr/>
              <a:t>2</a:t>
            </a:fld>
            <a:endParaRPr lang="en-US" b="1" noProof="0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0FF12EC-9F10-D1CF-DC6A-7F49ADB74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Incentives to support AMR innovation: why does it matter?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EE8E341-69C8-9F9B-4DD8-80F5EDC6AB82}"/>
              </a:ext>
            </a:extLst>
          </p:cNvPr>
          <p:cNvSpPr txBox="1"/>
          <p:nvPr/>
        </p:nvSpPr>
        <p:spPr>
          <a:xfrm>
            <a:off x="5607759" y="2176413"/>
            <a:ext cx="1801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noProof="0" dirty="0">
                <a:solidFill>
                  <a:schemeClr val="accent1"/>
                </a:solidFill>
              </a:rPr>
              <a:t>Products developed by SMEs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428BC40-713D-6E60-C760-D0704BFF6B61}"/>
              </a:ext>
            </a:extLst>
          </p:cNvPr>
          <p:cNvSpPr txBox="1"/>
          <p:nvPr/>
        </p:nvSpPr>
        <p:spPr>
          <a:xfrm>
            <a:off x="264113" y="6581001"/>
            <a:ext cx="10233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Source: 2023 WHO Antibacterial pipeline update, available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; The BEAM barometer 2025, available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E1E0C6-58B5-36E8-4FCF-8BC04162683A}"/>
              </a:ext>
            </a:extLst>
          </p:cNvPr>
          <p:cNvSpPr/>
          <p:nvPr/>
        </p:nvSpPr>
        <p:spPr>
          <a:xfrm>
            <a:off x="684454" y="2176413"/>
            <a:ext cx="3654387" cy="2427212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BBDCDE-F2D9-3DD0-B9A4-303A55277446}"/>
              </a:ext>
            </a:extLst>
          </p:cNvPr>
          <p:cNvSpPr/>
          <p:nvPr/>
        </p:nvSpPr>
        <p:spPr>
          <a:xfrm>
            <a:off x="4586574" y="2176413"/>
            <a:ext cx="3609535" cy="2427212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0E444D0-E5F9-985D-B7EA-48212ADD2EA2}"/>
              </a:ext>
            </a:extLst>
          </p:cNvPr>
          <p:cNvSpPr txBox="1"/>
          <p:nvPr/>
        </p:nvSpPr>
        <p:spPr>
          <a:xfrm>
            <a:off x="8631433" y="3897860"/>
            <a:ext cx="1453444" cy="523220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noProof="0" dirty="0">
                <a:solidFill>
                  <a:schemeClr val="accent1"/>
                </a:solidFill>
              </a:rPr>
              <a:t>Have </a:t>
            </a:r>
            <a:r>
              <a:rPr lang="en-US" sz="1400" b="1" noProof="0" dirty="0">
                <a:solidFill>
                  <a:srgbClr val="FF9E67"/>
                </a:solidFill>
              </a:rPr>
              <a:t>less than 9 </a:t>
            </a:r>
            <a:r>
              <a:rPr lang="en-US" sz="1400" b="1" noProof="0" dirty="0">
                <a:solidFill>
                  <a:schemeClr val="accent1"/>
                </a:solidFill>
              </a:rPr>
              <a:t>employees</a:t>
            </a:r>
          </a:p>
        </p:txBody>
      </p:sp>
      <p:pic>
        <p:nvPicPr>
          <p:cNvPr id="17" name="Image 16" descr="Une image contenant cercle, Graphique, conception&#10;&#10;Description générée automatiquement">
            <a:extLst>
              <a:ext uri="{FF2B5EF4-FFF2-40B4-BE49-F238E27FC236}">
                <a16:creationId xmlns:a16="http://schemas.microsoft.com/office/drawing/2014/main" id="{8C7B478E-43AB-54EE-FFF1-6A6BA33701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4527" y="3021504"/>
            <a:ext cx="849029" cy="84902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90D3662-589C-3546-DC89-BADDFEB0AF89}"/>
              </a:ext>
            </a:extLst>
          </p:cNvPr>
          <p:cNvSpPr txBox="1"/>
          <p:nvPr/>
        </p:nvSpPr>
        <p:spPr>
          <a:xfrm>
            <a:off x="10485531" y="3261352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59</a:t>
            </a:r>
            <a:r>
              <a:rPr lang="en-US" b="1" noProof="0" dirty="0">
                <a:solidFill>
                  <a:schemeClr val="accent1"/>
                </a:solidFill>
              </a:rPr>
              <a:t>%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FD1F553-4E70-F655-A4FD-36280E000119}"/>
              </a:ext>
            </a:extLst>
          </p:cNvPr>
          <p:cNvSpPr txBox="1"/>
          <p:nvPr/>
        </p:nvSpPr>
        <p:spPr>
          <a:xfrm>
            <a:off x="10107612" y="3897860"/>
            <a:ext cx="1342858" cy="523220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noProof="0" dirty="0">
                <a:solidFill>
                  <a:schemeClr val="accent1"/>
                </a:solidFill>
              </a:rPr>
              <a:t>Have a runway </a:t>
            </a:r>
          </a:p>
          <a:p>
            <a:pPr algn="ctr"/>
            <a:r>
              <a:rPr lang="en-US" sz="1400" b="1" noProof="0" dirty="0">
                <a:solidFill>
                  <a:schemeClr val="accent6"/>
                </a:solidFill>
              </a:rPr>
              <a:t>&lt;</a:t>
            </a:r>
            <a:r>
              <a:rPr lang="en-US" sz="1400" b="1" noProof="0" dirty="0">
                <a:solidFill>
                  <a:schemeClr val="accent1"/>
                </a:solidFill>
              </a:rPr>
              <a:t> </a:t>
            </a:r>
            <a:r>
              <a:rPr lang="en-US" sz="1400" b="1" noProof="0" dirty="0">
                <a:solidFill>
                  <a:schemeClr val="accent6"/>
                </a:solidFill>
              </a:rPr>
              <a:t>1 year</a:t>
            </a:r>
          </a:p>
        </p:txBody>
      </p:sp>
      <p:pic>
        <p:nvPicPr>
          <p:cNvPr id="45" name="Image 44" descr="Une image contenant cercle, Graphique, conception&#10;&#10;Description générée automatiquement">
            <a:extLst>
              <a:ext uri="{FF2B5EF4-FFF2-40B4-BE49-F238E27FC236}">
                <a16:creationId xmlns:a16="http://schemas.microsoft.com/office/drawing/2014/main" id="{3FE2D9E6-11AB-947F-6A77-C5D6FDD9B8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9170" y="3021503"/>
            <a:ext cx="849030" cy="849030"/>
          </a:xfrm>
          <a:prstGeom prst="rect">
            <a:avLst/>
          </a:prstGeom>
        </p:spPr>
      </p:pic>
      <p:sp>
        <p:nvSpPr>
          <p:cNvPr id="50" name="ZoneTexte 49">
            <a:extLst>
              <a:ext uri="{FF2B5EF4-FFF2-40B4-BE49-F238E27FC236}">
                <a16:creationId xmlns:a16="http://schemas.microsoft.com/office/drawing/2014/main" id="{EA1415B8-E8F5-7CF7-30CA-4BB01CDA1536}"/>
              </a:ext>
            </a:extLst>
          </p:cNvPr>
          <p:cNvSpPr txBox="1"/>
          <p:nvPr/>
        </p:nvSpPr>
        <p:spPr>
          <a:xfrm>
            <a:off x="9070175" y="3261352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noProof="0" dirty="0">
                <a:solidFill>
                  <a:schemeClr val="accent1"/>
                </a:solidFill>
              </a:rPr>
              <a:t>54%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334DE2A-EAE1-4B4E-D462-009AC7782E4C}"/>
              </a:ext>
            </a:extLst>
          </p:cNvPr>
          <p:cNvSpPr/>
          <p:nvPr/>
        </p:nvSpPr>
        <p:spPr>
          <a:xfrm>
            <a:off x="8444206" y="2176413"/>
            <a:ext cx="3172409" cy="2427212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043CDD57-28AC-89A1-2CC5-683379986E39}"/>
              </a:ext>
            </a:extLst>
          </p:cNvPr>
          <p:cNvSpPr txBox="1"/>
          <p:nvPr/>
        </p:nvSpPr>
        <p:spPr>
          <a:xfrm>
            <a:off x="684454" y="2176413"/>
            <a:ext cx="365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solidFill>
                  <a:srgbClr val="526E82"/>
                </a:solidFill>
                <a:latin typeface="Calibri"/>
              </a:rPr>
              <a:t>Pharma</a:t>
            </a:r>
            <a:r>
              <a:rPr lang="en-US" b="1" noProof="0" dirty="0">
                <a:solidFill>
                  <a:schemeClr val="tx2"/>
                </a:solidFill>
              </a:rPr>
              <a:t> </a:t>
            </a:r>
            <a:r>
              <a:rPr lang="en-US" sz="1400" b="1" i="1" dirty="0">
                <a:solidFill>
                  <a:srgbClr val="526E82"/>
                </a:solidFill>
                <a:latin typeface="Calibri"/>
              </a:rPr>
              <a:t>companies from Top 50 stopped developing antimicrobials</a:t>
            </a:r>
          </a:p>
        </p:txBody>
      </p: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4753C29A-E083-9820-10A0-19E634503397}"/>
              </a:ext>
            </a:extLst>
          </p:cNvPr>
          <p:cNvGrpSpPr/>
          <p:nvPr/>
        </p:nvGrpSpPr>
        <p:grpSpPr>
          <a:xfrm>
            <a:off x="1173464" y="2977045"/>
            <a:ext cx="2709862" cy="1238759"/>
            <a:chOff x="8372527" y="4143331"/>
            <a:chExt cx="2709862" cy="1238759"/>
          </a:xfrm>
        </p:grpSpPr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385073F7-D8BB-5905-30C4-DDB191D385DD}"/>
                </a:ext>
              </a:extLst>
            </p:cNvPr>
            <p:cNvSpPr txBox="1"/>
            <p:nvPr/>
          </p:nvSpPr>
          <p:spPr>
            <a:xfrm>
              <a:off x="8413834" y="5074313"/>
              <a:ext cx="10170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i="1" noProof="0" dirty="0">
                  <a:solidFill>
                    <a:schemeClr val="accent1"/>
                  </a:solidFill>
                </a:rPr>
                <a:t>1990</a:t>
              </a: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B0326163-1158-E3FC-CBDF-935C00889921}"/>
                </a:ext>
              </a:extLst>
            </p:cNvPr>
            <p:cNvSpPr txBox="1"/>
            <p:nvPr/>
          </p:nvSpPr>
          <p:spPr>
            <a:xfrm>
              <a:off x="9841416" y="5074313"/>
              <a:ext cx="1240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i="1" noProof="0" dirty="0">
                  <a:solidFill>
                    <a:schemeClr val="accent1"/>
                  </a:solidFill>
                </a:rPr>
                <a:t>2020</a:t>
              </a:r>
            </a:p>
          </p:txBody>
        </p: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641565E0-546D-D0B4-F433-835E7542CE43}"/>
                </a:ext>
              </a:extLst>
            </p:cNvPr>
            <p:cNvCxnSpPr>
              <a:cxnSpLocks/>
            </p:cNvCxnSpPr>
            <p:nvPr/>
          </p:nvCxnSpPr>
          <p:spPr>
            <a:xfrm>
              <a:off x="8372527" y="5055651"/>
              <a:ext cx="266032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Graphique 45">
              <a:extLst>
                <a:ext uri="{FF2B5EF4-FFF2-40B4-BE49-F238E27FC236}">
                  <a16:creationId xmlns:a16="http://schemas.microsoft.com/office/drawing/2014/main" id="{14B70DB6-B988-E373-C40E-420EBCDB6A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540130" y="4143331"/>
              <a:ext cx="831979" cy="831979"/>
            </a:xfrm>
            <a:prstGeom prst="rect">
              <a:avLst/>
            </a:prstGeom>
          </p:spPr>
        </p:pic>
        <p:pic>
          <p:nvPicPr>
            <p:cNvPr id="47" name="Graphique 46">
              <a:extLst>
                <a:ext uri="{FF2B5EF4-FFF2-40B4-BE49-F238E27FC236}">
                  <a16:creationId xmlns:a16="http://schemas.microsoft.com/office/drawing/2014/main" id="{E5859228-0611-38E0-AA4D-78C2D544F2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345943" y="4728264"/>
              <a:ext cx="219053" cy="219053"/>
            </a:xfrm>
            <a:prstGeom prst="rect">
              <a:avLst/>
            </a:prstGeom>
          </p:spPr>
        </p:pic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5ADC9EB4-BADE-45C3-E395-43986BD3671E}"/>
                </a:ext>
              </a:extLst>
            </p:cNvPr>
            <p:cNvSpPr txBox="1"/>
            <p:nvPr/>
          </p:nvSpPr>
          <p:spPr>
            <a:xfrm>
              <a:off x="8447600" y="4435787"/>
              <a:ext cx="10170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noProof="0" dirty="0">
                  <a:solidFill>
                    <a:schemeClr val="accent1"/>
                  </a:solidFill>
                  <a:latin typeface="Aptos Black" panose="020F0502020204030204" pitchFamily="34" charset="0"/>
                </a:rPr>
                <a:t>18/50</a:t>
              </a: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A4A46F45-2A0E-358F-0141-2A5F7D5E46B9}"/>
                </a:ext>
              </a:extLst>
            </p:cNvPr>
            <p:cNvSpPr txBox="1"/>
            <p:nvPr/>
          </p:nvSpPr>
          <p:spPr>
            <a:xfrm>
              <a:off x="9960105" y="4573893"/>
              <a:ext cx="10170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noProof="0" dirty="0">
                  <a:solidFill>
                    <a:schemeClr val="accent1"/>
                  </a:solidFill>
                  <a:latin typeface="Aptos Black" panose="020F0502020204030204" pitchFamily="34" charset="0"/>
                </a:rPr>
                <a:t>2/50</a:t>
              </a:r>
            </a:p>
          </p:txBody>
        </p:sp>
        <p:sp>
          <p:nvSpPr>
            <p:cNvPr id="51" name="Flèche : droite 50">
              <a:extLst>
                <a:ext uri="{FF2B5EF4-FFF2-40B4-BE49-F238E27FC236}">
                  <a16:creationId xmlns:a16="http://schemas.microsoft.com/office/drawing/2014/main" id="{AAE4C0F7-F851-0F59-8D9F-2D09D11696C3}"/>
                </a:ext>
              </a:extLst>
            </p:cNvPr>
            <p:cNvSpPr/>
            <p:nvPr/>
          </p:nvSpPr>
          <p:spPr>
            <a:xfrm>
              <a:off x="9602456" y="4477211"/>
              <a:ext cx="495754" cy="461664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1986C6FE-EAEC-05FA-A438-9281C8E28D64}"/>
              </a:ext>
            </a:extLst>
          </p:cNvPr>
          <p:cNvSpPr txBox="1"/>
          <p:nvPr/>
        </p:nvSpPr>
        <p:spPr>
          <a:xfrm>
            <a:off x="9115928" y="2186304"/>
            <a:ext cx="1801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noProof="0" dirty="0">
                <a:solidFill>
                  <a:schemeClr val="accent1"/>
                </a:solidFill>
              </a:rPr>
              <a:t>SMEs indicators of sustainability</a:t>
            </a:r>
          </a:p>
        </p:txBody>
      </p:sp>
      <p:pic>
        <p:nvPicPr>
          <p:cNvPr id="64" name="Image 63">
            <a:extLst>
              <a:ext uri="{FF2B5EF4-FFF2-40B4-BE49-F238E27FC236}">
                <a16:creationId xmlns:a16="http://schemas.microsoft.com/office/drawing/2014/main" id="{84C029E5-A4C3-55F9-B1F5-18D876C2FD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1363" y="3003852"/>
            <a:ext cx="1904746" cy="1077623"/>
          </a:xfrm>
          <a:prstGeom prst="rect">
            <a:avLst/>
          </a:prstGeom>
        </p:spPr>
      </p:pic>
      <p:pic>
        <p:nvPicPr>
          <p:cNvPr id="75" name="Image 74">
            <a:extLst>
              <a:ext uri="{FF2B5EF4-FFF2-40B4-BE49-F238E27FC236}">
                <a16:creationId xmlns:a16="http://schemas.microsoft.com/office/drawing/2014/main" id="{1BF5019B-3129-FA0A-AC12-87E403ED12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92686" y="3003852"/>
            <a:ext cx="1783323" cy="107762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ECA520-786E-288B-A75A-C1CE88583E7A}"/>
              </a:ext>
            </a:extLst>
          </p:cNvPr>
          <p:cNvSpPr txBox="1"/>
          <p:nvPr/>
        </p:nvSpPr>
        <p:spPr>
          <a:xfrm>
            <a:off x="1847308" y="5448715"/>
            <a:ext cx="9088065" cy="646331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</a:rPr>
              <a:t>The </a:t>
            </a:r>
            <a:r>
              <a:rPr lang="fr-FR" sz="3600" b="1" dirty="0" err="1">
                <a:solidFill>
                  <a:schemeClr val="bg1"/>
                </a:solidFill>
              </a:rPr>
              <a:t>whole</a:t>
            </a:r>
            <a:r>
              <a:rPr lang="fr-FR" sz="3600" b="1" dirty="0">
                <a:solidFill>
                  <a:schemeClr val="bg1"/>
                </a:solidFill>
              </a:rPr>
              <a:t> pipeline </a:t>
            </a:r>
            <a:r>
              <a:rPr lang="fr-FR" sz="3600" b="1" dirty="0" err="1">
                <a:solidFill>
                  <a:schemeClr val="bg1"/>
                </a:solidFill>
              </a:rPr>
              <a:t>is</a:t>
            </a:r>
            <a:r>
              <a:rPr lang="fr-FR" sz="3600" b="1" dirty="0">
                <a:solidFill>
                  <a:schemeClr val="bg1"/>
                </a:solidFill>
              </a:rPr>
              <a:t> </a:t>
            </a:r>
            <a:r>
              <a:rPr lang="fr-FR" sz="3600" b="1" dirty="0" err="1">
                <a:solidFill>
                  <a:schemeClr val="bg1"/>
                </a:solidFill>
              </a:rPr>
              <a:t>only</a:t>
            </a:r>
            <a:r>
              <a:rPr lang="fr-FR" sz="3600" b="1" dirty="0">
                <a:solidFill>
                  <a:schemeClr val="bg1"/>
                </a:solidFill>
              </a:rPr>
              <a:t> </a:t>
            </a:r>
            <a:r>
              <a:rPr lang="fr-FR" sz="3600" b="1" dirty="0" err="1">
                <a:solidFill>
                  <a:schemeClr val="bg1"/>
                </a:solidFill>
              </a:rPr>
              <a:t>hanging</a:t>
            </a:r>
            <a:r>
              <a:rPr lang="fr-FR" sz="3600" b="1" dirty="0">
                <a:solidFill>
                  <a:schemeClr val="bg1"/>
                </a:solidFill>
              </a:rPr>
              <a:t> by a thread</a:t>
            </a:r>
          </a:p>
        </p:txBody>
      </p:sp>
    </p:spTree>
    <p:extLst>
      <p:ext uri="{BB962C8B-B14F-4D97-AF65-F5344CB8AC3E}">
        <p14:creationId xmlns:p14="http://schemas.microsoft.com/office/powerpoint/2010/main" val="180356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C492809-25FC-677D-6BEE-F286523D1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9B51A1E-902D-48AF-9020-955120F399B6}" type="slidenum">
              <a:rPr lang="en-US" b="1" smtClean="0"/>
              <a:pPr/>
              <a:t>3</a:t>
            </a:fld>
            <a:endParaRPr lang="en-US" b="1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83160FCD-97C5-5679-CD65-C117445A0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Public-</a:t>
            </a:r>
            <a:r>
              <a:rPr lang="fr-FR" dirty="0" err="1"/>
              <a:t>private</a:t>
            </a:r>
            <a:r>
              <a:rPr lang="fr-FR" dirty="0"/>
              <a:t> partnerships support innovation and </a:t>
            </a:r>
            <a:r>
              <a:rPr lang="fr-FR" dirty="0" err="1"/>
              <a:t>access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F89223-56A3-E58C-7837-5929AD5345FF}"/>
              </a:ext>
            </a:extLst>
          </p:cNvPr>
          <p:cNvSpPr txBox="1"/>
          <p:nvPr/>
        </p:nvSpPr>
        <p:spPr>
          <a:xfrm>
            <a:off x="1165702" y="4888599"/>
            <a:ext cx="2851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Stewardship</a:t>
            </a:r>
            <a:r>
              <a:rPr lang="fr-FR" dirty="0"/>
              <a:t> and </a:t>
            </a:r>
            <a:r>
              <a:rPr lang="fr-FR" dirty="0" err="1"/>
              <a:t>access</a:t>
            </a:r>
            <a:r>
              <a:rPr lang="fr-FR" dirty="0"/>
              <a:t> plans at </a:t>
            </a:r>
            <a:r>
              <a:rPr lang="fr-FR" dirty="0" err="1"/>
              <a:t>early</a:t>
            </a:r>
            <a:r>
              <a:rPr lang="fr-FR" dirty="0"/>
              <a:t> </a:t>
            </a:r>
            <a:r>
              <a:rPr lang="fr-FR" dirty="0" err="1"/>
              <a:t>clinical</a:t>
            </a:r>
            <a:r>
              <a:rPr lang="fr-FR" dirty="0"/>
              <a:t> stage </a:t>
            </a:r>
          </a:p>
        </p:txBody>
      </p:sp>
      <p:pic>
        <p:nvPicPr>
          <p:cNvPr id="7" name="Picture 2" descr="Home - Carb-X">
            <a:extLst>
              <a:ext uri="{FF2B5EF4-FFF2-40B4-BE49-F238E27FC236}">
                <a16:creationId xmlns:a16="http://schemas.microsoft.com/office/drawing/2014/main" id="{1EA13F57-A5C2-F70F-7D66-BD0DD2C73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543" y="1095629"/>
            <a:ext cx="2159672" cy="63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D6DE9817-62D6-0A3D-99D5-20F4D026A4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36052" y="1010169"/>
            <a:ext cx="2257708" cy="724975"/>
          </a:xfrm>
          <a:prstGeom prst="rect">
            <a:avLst/>
          </a:prstGeom>
        </p:spPr>
      </p:pic>
      <p:pic>
        <p:nvPicPr>
          <p:cNvPr id="11" name="Image 10" descr="Une image contenant Graphique, Police, capture d’écran, graphisme&#10;&#10;Le contenu généré par l’IA peut être incorrect.">
            <a:extLst>
              <a:ext uri="{FF2B5EF4-FFF2-40B4-BE49-F238E27FC236}">
                <a16:creationId xmlns:a16="http://schemas.microsoft.com/office/drawing/2014/main" id="{BD7FA667-B4CD-8983-B544-38492EF7E9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4906" y="5433637"/>
            <a:ext cx="1281731" cy="54544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3C2CDFB-56BB-EC7D-9295-36D99AB077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0568" y="1834769"/>
            <a:ext cx="5893898" cy="344515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60D9DEF-CC5D-3802-285C-9F7B3B4BF8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454" y="2282351"/>
            <a:ext cx="5039428" cy="2076740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4EBEE6E7-23B5-81DA-22E0-1152305B7C3A}"/>
              </a:ext>
            </a:extLst>
          </p:cNvPr>
          <p:cNvSpPr txBox="1"/>
          <p:nvPr/>
        </p:nvSpPr>
        <p:spPr>
          <a:xfrm>
            <a:off x="1282418" y="6208635"/>
            <a:ext cx="9432326" cy="646331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fr-FR" sz="3600" b="1" dirty="0" err="1">
                <a:solidFill>
                  <a:schemeClr val="bg1"/>
                </a:solidFill>
              </a:rPr>
              <a:t>Unlocking</a:t>
            </a:r>
            <a:r>
              <a:rPr lang="fr-FR" sz="3600" b="1" dirty="0">
                <a:solidFill>
                  <a:schemeClr val="bg1"/>
                </a:solidFill>
              </a:rPr>
              <a:t> full </a:t>
            </a:r>
            <a:r>
              <a:rPr lang="fr-FR" sz="3600" b="1" dirty="0" err="1">
                <a:solidFill>
                  <a:schemeClr val="bg1"/>
                </a:solidFill>
              </a:rPr>
              <a:t>potential</a:t>
            </a:r>
            <a:r>
              <a:rPr lang="fr-FR" sz="3600" b="1" dirty="0">
                <a:solidFill>
                  <a:schemeClr val="bg1"/>
                </a:solidFill>
              </a:rPr>
              <a:t> </a:t>
            </a:r>
            <a:r>
              <a:rPr lang="fr-FR" sz="3600" b="1" dirty="0" err="1">
                <a:solidFill>
                  <a:schemeClr val="bg1"/>
                </a:solidFill>
              </a:rPr>
              <a:t>requires</a:t>
            </a:r>
            <a:r>
              <a:rPr lang="fr-FR" sz="3600" b="1" dirty="0">
                <a:solidFill>
                  <a:schemeClr val="bg1"/>
                </a:solidFill>
              </a:rPr>
              <a:t> PULL </a:t>
            </a:r>
            <a:r>
              <a:rPr lang="fr-FR" sz="3600" b="1" dirty="0" err="1">
                <a:solidFill>
                  <a:schemeClr val="bg1"/>
                </a:solidFill>
              </a:rPr>
              <a:t>incentives</a:t>
            </a:r>
            <a:endParaRPr lang="fr-FR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1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0B7864A-61DD-B980-602D-AE48A62290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9B51A1E-902D-48AF-9020-955120F399B6}" type="slidenum">
              <a:rPr lang="en-US" b="1" smtClean="0"/>
              <a:pPr/>
              <a:t>4</a:t>
            </a:fld>
            <a:endParaRPr lang="en-US" b="1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4291463C-0091-0DEB-84C1-C779F2D39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Progress </a:t>
            </a:r>
            <a:r>
              <a:rPr lang="fr-FR" dirty="0" err="1"/>
              <a:t>towards</a:t>
            </a:r>
            <a:r>
              <a:rPr lang="fr-FR" dirty="0"/>
              <a:t> </a:t>
            </a:r>
            <a:r>
              <a:rPr lang="fr-FR" dirty="0" err="1"/>
              <a:t>impactful</a:t>
            </a:r>
            <a:r>
              <a:rPr lang="fr-FR" dirty="0"/>
              <a:t> PULL </a:t>
            </a:r>
            <a:r>
              <a:rPr lang="fr-FR" dirty="0" err="1"/>
              <a:t>incentives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18AF35F-9322-5A3C-CCD3-231D0E58F80C}"/>
              </a:ext>
            </a:extLst>
          </p:cNvPr>
          <p:cNvSpPr txBox="1"/>
          <p:nvPr/>
        </p:nvSpPr>
        <p:spPr>
          <a:xfrm>
            <a:off x="1114816" y="2337305"/>
            <a:ext cx="2707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0" dirty="0">
                <a:solidFill>
                  <a:schemeClr val="accent4"/>
                </a:solidFill>
              </a:rPr>
              <a:t>UK model: the lighthouse in the fog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14B28E-B12E-0D69-CEB7-FA30D88CD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739" y="1699297"/>
            <a:ext cx="1969024" cy="4245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2211263-CE62-9EA8-ECEC-D59976647A3B}"/>
              </a:ext>
            </a:extLst>
          </p:cNvPr>
          <p:cNvSpPr/>
          <p:nvPr/>
        </p:nvSpPr>
        <p:spPr>
          <a:xfrm>
            <a:off x="3072434" y="3460903"/>
            <a:ext cx="266445" cy="1813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C0C3A12-6C22-9636-E547-F0F3484577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8879" y="1726588"/>
            <a:ext cx="569631" cy="43187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5BFF9EB-7433-27E8-7672-C0FF94EFF9B4}"/>
              </a:ext>
            </a:extLst>
          </p:cNvPr>
          <p:cNvSpPr txBox="1"/>
          <p:nvPr/>
        </p:nvSpPr>
        <p:spPr>
          <a:xfrm>
            <a:off x="861871" y="3017811"/>
            <a:ext cx="32129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tx2"/>
                </a:solidFill>
              </a:rPr>
              <a:t>Up to £23.7m/</a:t>
            </a:r>
            <a:r>
              <a:rPr lang="fr-FR" b="1" dirty="0" err="1">
                <a:solidFill>
                  <a:schemeClr val="tx2"/>
                </a:solidFill>
              </a:rPr>
              <a:t>year</a:t>
            </a:r>
            <a:r>
              <a:rPr lang="fr-FR" b="1" dirty="0">
                <a:solidFill>
                  <a:schemeClr val="tx2"/>
                </a:solidFill>
              </a:rPr>
              <a:t> </a:t>
            </a:r>
            <a:r>
              <a:rPr lang="fr-FR" b="1" dirty="0" err="1">
                <a:solidFill>
                  <a:schemeClr val="tx2"/>
                </a:solidFill>
              </a:rPr>
              <a:t>subscription</a:t>
            </a:r>
            <a:r>
              <a:rPr lang="fr-FR" b="1" dirty="0">
                <a:solidFill>
                  <a:schemeClr val="tx2"/>
                </a:solidFill>
              </a:rPr>
              <a:t> for up to 16 </a:t>
            </a:r>
            <a:r>
              <a:rPr lang="fr-FR" b="1" dirty="0" err="1">
                <a:solidFill>
                  <a:schemeClr val="tx2"/>
                </a:solidFill>
              </a:rPr>
              <a:t>years</a:t>
            </a:r>
            <a:endParaRPr lang="fr-FR" b="1" dirty="0">
              <a:solidFill>
                <a:schemeClr val="tx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7D39A9-C69F-0511-B8BD-D39C20B9D6DC}"/>
              </a:ext>
            </a:extLst>
          </p:cNvPr>
          <p:cNvSpPr txBox="1"/>
          <p:nvPr/>
        </p:nvSpPr>
        <p:spPr>
          <a:xfrm>
            <a:off x="5133869" y="2988593"/>
            <a:ext cx="32129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 err="1">
                <a:solidFill>
                  <a:schemeClr val="tx2"/>
                </a:solidFill>
              </a:rPr>
              <a:t>AWaRe</a:t>
            </a:r>
            <a:r>
              <a:rPr lang="fr-FR" b="1" dirty="0">
                <a:solidFill>
                  <a:schemeClr val="tx2"/>
                </a:solidFill>
              </a:rPr>
              <a:t>/BPPL </a:t>
            </a:r>
            <a:r>
              <a:rPr lang="fr-FR" b="1" dirty="0" err="1">
                <a:solidFill>
                  <a:schemeClr val="tx2"/>
                </a:solidFill>
              </a:rPr>
              <a:t>antibiotics</a:t>
            </a:r>
            <a:r>
              <a:rPr lang="fr-FR" b="1" dirty="0">
                <a:solidFill>
                  <a:schemeClr val="tx2"/>
                </a:solidFill>
              </a:rPr>
              <a:t> are </a:t>
            </a:r>
            <a:r>
              <a:rPr lang="fr-FR" b="1" dirty="0" err="1">
                <a:solidFill>
                  <a:schemeClr val="tx2"/>
                </a:solidFill>
              </a:rPr>
              <a:t>reimbursed</a:t>
            </a:r>
            <a:r>
              <a:rPr lang="fr-FR" b="1" dirty="0">
                <a:solidFill>
                  <a:schemeClr val="tx2"/>
                </a:solidFill>
              </a:rPr>
              <a:t> </a:t>
            </a:r>
            <a:r>
              <a:rPr lang="fr-FR" b="1" dirty="0" err="1">
                <a:solidFill>
                  <a:schemeClr val="tx2"/>
                </a:solidFill>
              </a:rPr>
              <a:t>through</a:t>
            </a:r>
            <a:r>
              <a:rPr lang="fr-FR" b="1" dirty="0">
                <a:solidFill>
                  <a:schemeClr val="tx2"/>
                </a:solidFill>
              </a:rPr>
              <a:t> a </a:t>
            </a:r>
            <a:r>
              <a:rPr lang="fr-FR" b="1" dirty="0" err="1">
                <a:solidFill>
                  <a:schemeClr val="tx2"/>
                </a:solidFill>
              </a:rPr>
              <a:t>dedicated</a:t>
            </a:r>
            <a:r>
              <a:rPr lang="fr-FR" b="1" dirty="0">
                <a:solidFill>
                  <a:schemeClr val="tx2"/>
                </a:solidFill>
              </a:rPr>
              <a:t> €100M </a:t>
            </a:r>
            <a:r>
              <a:rPr lang="fr-FR" b="1" dirty="0" err="1">
                <a:solidFill>
                  <a:schemeClr val="tx2"/>
                </a:solidFill>
              </a:rPr>
              <a:t>fund</a:t>
            </a:r>
            <a:endParaRPr lang="fr-FR" b="1" dirty="0">
              <a:solidFill>
                <a:schemeClr val="tx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0B220D4-38DE-B516-66F2-F5DD70239C22}"/>
              </a:ext>
            </a:extLst>
          </p:cNvPr>
          <p:cNvSpPr txBox="1"/>
          <p:nvPr/>
        </p:nvSpPr>
        <p:spPr>
          <a:xfrm>
            <a:off x="4964257" y="2337305"/>
            <a:ext cx="2985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noProof="0" dirty="0">
                <a:solidFill>
                  <a:schemeClr val="accent4"/>
                </a:solidFill>
              </a:rPr>
              <a:t>Italian reimbursement model</a:t>
            </a:r>
          </a:p>
        </p:txBody>
      </p:sp>
      <p:pic>
        <p:nvPicPr>
          <p:cNvPr id="12" name="Graphique 11">
            <a:extLst>
              <a:ext uri="{FF2B5EF4-FFF2-40B4-BE49-F238E27FC236}">
                <a16:creationId xmlns:a16="http://schemas.microsoft.com/office/drawing/2014/main" id="{A0BE3AA3-8E33-EA7D-19E6-2ED88AFF27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4257" y="1188868"/>
            <a:ext cx="615553" cy="361638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D1033947-4A29-518F-4481-A12234C862A2}"/>
              </a:ext>
            </a:extLst>
          </p:cNvPr>
          <p:cNvGrpSpPr/>
          <p:nvPr/>
        </p:nvGrpSpPr>
        <p:grpSpPr>
          <a:xfrm>
            <a:off x="5830988" y="1285423"/>
            <a:ext cx="973143" cy="973143"/>
            <a:chOff x="5826951" y="2521809"/>
            <a:chExt cx="973143" cy="973143"/>
          </a:xfrm>
        </p:grpSpPr>
        <p:pic>
          <p:nvPicPr>
            <p:cNvPr id="14" name="Graphique 13">
              <a:extLst>
                <a:ext uri="{FF2B5EF4-FFF2-40B4-BE49-F238E27FC236}">
                  <a16:creationId xmlns:a16="http://schemas.microsoft.com/office/drawing/2014/main" id="{ADBACE33-0F97-4A55-4CB5-A5E8F97FC65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826951" y="2521809"/>
              <a:ext cx="973143" cy="973143"/>
            </a:xfrm>
            <a:prstGeom prst="rect">
              <a:avLst/>
            </a:prstGeom>
          </p:spPr>
        </p:pic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78B8348E-850B-F3F6-037B-3FD87BE1E5B8}"/>
                </a:ext>
              </a:extLst>
            </p:cNvPr>
            <p:cNvSpPr/>
            <p:nvPr/>
          </p:nvSpPr>
          <p:spPr>
            <a:xfrm>
              <a:off x="6260475" y="2992489"/>
              <a:ext cx="353767" cy="353767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€</a:t>
              </a:r>
            </a:p>
          </p:txBody>
        </p:sp>
      </p:grpSp>
      <p:pic>
        <p:nvPicPr>
          <p:cNvPr id="17" name="Image 16" descr="Une image contenant symbole, Symétrie, drapeau, ligne&#10;&#10;Le contenu généré par l’IA peut être incorrect.">
            <a:extLst>
              <a:ext uri="{FF2B5EF4-FFF2-40B4-BE49-F238E27FC236}">
                <a16:creationId xmlns:a16="http://schemas.microsoft.com/office/drawing/2014/main" id="{E2C919CA-4134-46F3-F358-D142C0471F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6502" y="1188868"/>
            <a:ext cx="616628" cy="369977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4859D17-D5E2-C09E-B651-B8044D5B6D28}"/>
              </a:ext>
            </a:extLst>
          </p:cNvPr>
          <p:cNvSpPr txBox="1"/>
          <p:nvPr/>
        </p:nvSpPr>
        <p:spPr>
          <a:xfrm>
            <a:off x="629737" y="4400575"/>
            <a:ext cx="3677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err="1">
                <a:solidFill>
                  <a:schemeClr val="tx2"/>
                </a:solidFill>
              </a:rPr>
              <a:t>Sufficient</a:t>
            </a:r>
            <a:r>
              <a:rPr lang="fr-FR" b="1" i="1" dirty="0">
                <a:solidFill>
                  <a:schemeClr val="tx2"/>
                </a:solidFill>
              </a:rPr>
              <a:t> and </a:t>
            </a:r>
            <a:r>
              <a:rPr lang="fr-FR" b="1" i="1" dirty="0" err="1">
                <a:solidFill>
                  <a:schemeClr val="tx2"/>
                </a:solidFill>
              </a:rPr>
              <a:t>predictable</a:t>
            </a:r>
            <a:r>
              <a:rPr lang="fr-FR" b="1" i="1" dirty="0">
                <a:solidFill>
                  <a:schemeClr val="tx2"/>
                </a:solidFill>
              </a:rPr>
              <a:t> size to </a:t>
            </a:r>
            <a:r>
              <a:rPr lang="fr-FR" b="1" i="1" dirty="0" err="1">
                <a:solidFill>
                  <a:schemeClr val="tx2"/>
                </a:solidFill>
              </a:rPr>
              <a:t>reward</a:t>
            </a:r>
            <a:r>
              <a:rPr lang="fr-FR" b="1" i="1" dirty="0">
                <a:solidFill>
                  <a:schemeClr val="tx2"/>
                </a:solidFill>
              </a:rPr>
              <a:t> innovation and </a:t>
            </a:r>
            <a:r>
              <a:rPr lang="fr-FR" b="1" i="1" dirty="0" err="1">
                <a:solidFill>
                  <a:schemeClr val="tx2"/>
                </a:solidFill>
              </a:rPr>
              <a:t>guarantee</a:t>
            </a:r>
            <a:r>
              <a:rPr lang="fr-FR" b="1" i="1" dirty="0">
                <a:solidFill>
                  <a:schemeClr val="tx2"/>
                </a:solidFill>
              </a:rPr>
              <a:t> </a:t>
            </a:r>
            <a:r>
              <a:rPr lang="fr-FR" b="1" i="1" dirty="0" err="1">
                <a:solidFill>
                  <a:schemeClr val="tx2"/>
                </a:solidFill>
              </a:rPr>
              <a:t>access</a:t>
            </a:r>
            <a:r>
              <a:rPr lang="fr-FR" b="1" i="1" dirty="0">
                <a:solidFill>
                  <a:schemeClr val="tx2"/>
                </a:solidFill>
              </a:rPr>
              <a:t> (« </a:t>
            </a:r>
            <a:r>
              <a:rPr lang="fr-FR" b="1" i="1" dirty="0" err="1">
                <a:solidFill>
                  <a:schemeClr val="tx2"/>
                </a:solidFill>
              </a:rPr>
              <a:t>fair</a:t>
            </a:r>
            <a:r>
              <a:rPr lang="fr-FR" b="1" i="1" dirty="0">
                <a:solidFill>
                  <a:schemeClr val="tx2"/>
                </a:solidFill>
              </a:rPr>
              <a:t> </a:t>
            </a:r>
            <a:r>
              <a:rPr lang="fr-FR" b="1" i="1" dirty="0" err="1">
                <a:solidFill>
                  <a:schemeClr val="tx2"/>
                </a:solidFill>
              </a:rPr>
              <a:t>share</a:t>
            </a:r>
            <a:r>
              <a:rPr lang="fr-FR" b="1" i="1" dirty="0">
                <a:solidFill>
                  <a:schemeClr val="tx2"/>
                </a:solidFill>
              </a:rPr>
              <a:t> »)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2048645-A35E-E156-AE2F-2809420F4FFF}"/>
              </a:ext>
            </a:extLst>
          </p:cNvPr>
          <p:cNvSpPr/>
          <p:nvPr/>
        </p:nvSpPr>
        <p:spPr>
          <a:xfrm>
            <a:off x="2946912" y="1942831"/>
            <a:ext cx="266445" cy="1813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88B4146-44DB-C772-C1D4-0C8A631D54A7}"/>
              </a:ext>
            </a:extLst>
          </p:cNvPr>
          <p:cNvSpPr txBox="1"/>
          <p:nvPr/>
        </p:nvSpPr>
        <p:spPr>
          <a:xfrm>
            <a:off x="4887900" y="4538225"/>
            <a:ext cx="2985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err="1">
                <a:solidFill>
                  <a:schemeClr val="tx2"/>
                </a:solidFill>
              </a:rPr>
              <a:t>Fair</a:t>
            </a:r>
            <a:r>
              <a:rPr lang="fr-FR" b="1" i="1" dirty="0">
                <a:solidFill>
                  <a:schemeClr val="tx2"/>
                </a:solidFill>
              </a:rPr>
              <a:t> </a:t>
            </a:r>
            <a:r>
              <a:rPr lang="fr-FR" b="1" i="1" dirty="0" err="1">
                <a:solidFill>
                  <a:schemeClr val="tx2"/>
                </a:solidFill>
              </a:rPr>
              <a:t>share</a:t>
            </a:r>
            <a:r>
              <a:rPr lang="fr-FR" b="1" i="1" dirty="0">
                <a:solidFill>
                  <a:schemeClr val="tx2"/>
                </a:solidFill>
              </a:rPr>
              <a:t>, </a:t>
            </a:r>
            <a:r>
              <a:rPr lang="fr-FR" b="1" i="1" dirty="0" err="1">
                <a:solidFill>
                  <a:schemeClr val="tx2"/>
                </a:solidFill>
              </a:rPr>
              <a:t>though</a:t>
            </a:r>
            <a:r>
              <a:rPr lang="fr-FR" b="1" i="1" dirty="0">
                <a:solidFill>
                  <a:schemeClr val="tx2"/>
                </a:solidFill>
              </a:rPr>
              <a:t> not </a:t>
            </a:r>
            <a:r>
              <a:rPr lang="fr-FR" b="1" i="1" dirty="0" err="1">
                <a:solidFill>
                  <a:schemeClr val="tx2"/>
                </a:solidFill>
              </a:rPr>
              <a:t>delinked</a:t>
            </a:r>
            <a:r>
              <a:rPr lang="fr-FR" b="1" i="1" dirty="0">
                <a:solidFill>
                  <a:schemeClr val="tx2"/>
                </a:solidFill>
              </a:rPr>
              <a:t> </a:t>
            </a:r>
            <a:r>
              <a:rPr lang="fr-FR" b="1" i="1" dirty="0" err="1">
                <a:solidFill>
                  <a:schemeClr val="tx2"/>
                </a:solidFill>
              </a:rPr>
              <a:t>from</a:t>
            </a:r>
            <a:r>
              <a:rPr lang="fr-FR" b="1" i="1" dirty="0">
                <a:solidFill>
                  <a:schemeClr val="tx2"/>
                </a:solidFill>
              </a:rPr>
              <a:t> sales</a:t>
            </a:r>
          </a:p>
        </p:txBody>
      </p:sp>
      <p:pic>
        <p:nvPicPr>
          <p:cNvPr id="21" name="Graphique 20">
            <a:extLst>
              <a:ext uri="{FF2B5EF4-FFF2-40B4-BE49-F238E27FC236}">
                <a16:creationId xmlns:a16="http://schemas.microsoft.com/office/drawing/2014/main" id="{78C10670-FC3D-5A78-4CEA-80D3467FAE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425551" y="1558845"/>
            <a:ext cx="640354" cy="640354"/>
          </a:xfrm>
          <a:prstGeom prst="rect">
            <a:avLst/>
          </a:prstGeom>
        </p:spPr>
      </p:pic>
      <p:pic>
        <p:nvPicPr>
          <p:cNvPr id="23" name="Image 22" descr="Une image contenant étoile, drapeau, Bleu électrique, Bleu Majorelle&#10;&#10;Le contenu généré par l’IA peut être incorrect.">
            <a:extLst>
              <a:ext uri="{FF2B5EF4-FFF2-40B4-BE49-F238E27FC236}">
                <a16:creationId xmlns:a16="http://schemas.microsoft.com/office/drawing/2014/main" id="{94139291-1FFE-C061-02DD-EBAFAA87800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41584" y="1188868"/>
            <a:ext cx="626479" cy="417979"/>
          </a:xfrm>
          <a:prstGeom prst="rect">
            <a:avLst/>
          </a:prstGeom>
        </p:spPr>
      </p:pic>
      <p:grpSp>
        <p:nvGrpSpPr>
          <p:cNvPr id="24" name="Groupe 23">
            <a:extLst>
              <a:ext uri="{FF2B5EF4-FFF2-40B4-BE49-F238E27FC236}">
                <a16:creationId xmlns:a16="http://schemas.microsoft.com/office/drawing/2014/main" id="{B2AC64CE-AA71-80A0-212E-06D46076F499}"/>
              </a:ext>
            </a:extLst>
          </p:cNvPr>
          <p:cNvGrpSpPr/>
          <p:nvPr/>
        </p:nvGrpSpPr>
        <p:grpSpPr>
          <a:xfrm>
            <a:off x="10052030" y="1533537"/>
            <a:ext cx="911575" cy="720257"/>
            <a:chOff x="1810411" y="1977844"/>
            <a:chExt cx="1097015" cy="866778"/>
          </a:xfrm>
          <a:solidFill>
            <a:schemeClr val="tx2"/>
          </a:solidFill>
        </p:grpSpPr>
        <p:pic>
          <p:nvPicPr>
            <p:cNvPr id="25" name="Graphique 24">
              <a:extLst>
                <a:ext uri="{FF2B5EF4-FFF2-40B4-BE49-F238E27FC236}">
                  <a16:creationId xmlns:a16="http://schemas.microsoft.com/office/drawing/2014/main" id="{51D1E8F0-D72C-B083-0C35-1511BAB040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810411" y="1977844"/>
              <a:ext cx="866778" cy="866778"/>
            </a:xfrm>
            <a:prstGeom prst="rect">
              <a:avLst/>
            </a:prstGeom>
          </p:spPr>
        </p:pic>
        <p:pic>
          <p:nvPicPr>
            <p:cNvPr id="26" name="Graphique 25" descr="Ligne fléchée : légèrement incurvée avec un remplissage uni">
              <a:extLst>
                <a:ext uri="{FF2B5EF4-FFF2-40B4-BE49-F238E27FC236}">
                  <a16:creationId xmlns:a16="http://schemas.microsoft.com/office/drawing/2014/main" id="{4D0308ED-7FA2-C1B7-6475-E5E1EB02A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261095" y="2096380"/>
              <a:ext cx="646331" cy="646331"/>
            </a:xfrm>
            <a:prstGeom prst="rect">
              <a:avLst/>
            </a:prstGeom>
          </p:spPr>
        </p:pic>
      </p:grpSp>
      <p:sp>
        <p:nvSpPr>
          <p:cNvPr id="27" name="ZoneTexte 26">
            <a:extLst>
              <a:ext uri="{FF2B5EF4-FFF2-40B4-BE49-F238E27FC236}">
                <a16:creationId xmlns:a16="http://schemas.microsoft.com/office/drawing/2014/main" id="{7CFFCF5A-E8ED-933D-5E29-3655DD5E9B3D}"/>
              </a:ext>
            </a:extLst>
          </p:cNvPr>
          <p:cNvSpPr txBox="1"/>
          <p:nvPr/>
        </p:nvSpPr>
        <p:spPr>
          <a:xfrm>
            <a:off x="10918554" y="1678967"/>
            <a:ext cx="811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noProof="0" dirty="0">
                <a:solidFill>
                  <a:schemeClr val="accent4"/>
                </a:solidFill>
              </a:rPr>
              <a:t>+ ??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FAF3C192-3CAB-1A1F-90DF-2CA3899505FB}"/>
              </a:ext>
            </a:extLst>
          </p:cNvPr>
          <p:cNvSpPr txBox="1"/>
          <p:nvPr/>
        </p:nvSpPr>
        <p:spPr>
          <a:xfrm>
            <a:off x="8786997" y="2309925"/>
            <a:ext cx="2985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noProof="0" dirty="0">
                <a:solidFill>
                  <a:schemeClr val="accent4"/>
                </a:solidFill>
              </a:rPr>
              <a:t>European toolbox in the making?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6FD43A6E-B190-7DEB-6555-C8DDA306AA34}"/>
              </a:ext>
            </a:extLst>
          </p:cNvPr>
          <p:cNvSpPr txBox="1"/>
          <p:nvPr/>
        </p:nvSpPr>
        <p:spPr>
          <a:xfrm>
            <a:off x="8838649" y="2988593"/>
            <a:ext cx="32129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 err="1">
                <a:solidFill>
                  <a:schemeClr val="tx2"/>
                </a:solidFill>
              </a:rPr>
              <a:t>Proposals</a:t>
            </a:r>
            <a:r>
              <a:rPr lang="fr-FR" b="1" dirty="0">
                <a:solidFill>
                  <a:schemeClr val="tx2"/>
                </a:solidFill>
              </a:rPr>
              <a:t> for </a:t>
            </a:r>
            <a:r>
              <a:rPr lang="fr-FR" b="1" dirty="0" err="1">
                <a:solidFill>
                  <a:schemeClr val="tx2"/>
                </a:solidFill>
              </a:rPr>
              <a:t>transferable</a:t>
            </a:r>
            <a:r>
              <a:rPr lang="fr-FR" b="1" dirty="0">
                <a:solidFill>
                  <a:schemeClr val="tx2"/>
                </a:solidFill>
              </a:rPr>
              <a:t> </a:t>
            </a:r>
            <a:r>
              <a:rPr lang="fr-FR" b="1" dirty="0" err="1">
                <a:solidFill>
                  <a:schemeClr val="tx2"/>
                </a:solidFill>
              </a:rPr>
              <a:t>exclusivity</a:t>
            </a:r>
            <a:r>
              <a:rPr lang="fr-FR" b="1" dirty="0">
                <a:solidFill>
                  <a:schemeClr val="tx2"/>
                </a:solidFill>
              </a:rPr>
              <a:t> extension voucher, revenue </a:t>
            </a:r>
            <a:r>
              <a:rPr lang="fr-FR" b="1" dirty="0" err="1">
                <a:solidFill>
                  <a:schemeClr val="tx2"/>
                </a:solidFill>
              </a:rPr>
              <a:t>guarantee</a:t>
            </a:r>
            <a:r>
              <a:rPr lang="fr-FR" b="1" dirty="0">
                <a:solidFill>
                  <a:schemeClr val="tx2"/>
                </a:solidFill>
              </a:rPr>
              <a:t>…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09411C3-906B-3C62-54C0-0A62D8D5B863}"/>
              </a:ext>
            </a:extLst>
          </p:cNvPr>
          <p:cNvSpPr txBox="1"/>
          <p:nvPr/>
        </p:nvSpPr>
        <p:spPr>
          <a:xfrm>
            <a:off x="8838649" y="4538224"/>
            <a:ext cx="2985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err="1">
                <a:solidFill>
                  <a:schemeClr val="tx2"/>
                </a:solidFill>
              </a:rPr>
              <a:t>Sufficient</a:t>
            </a:r>
            <a:r>
              <a:rPr lang="fr-FR" b="1" i="1" dirty="0">
                <a:solidFill>
                  <a:schemeClr val="tx2"/>
                </a:solidFill>
              </a:rPr>
              <a:t> size? </a:t>
            </a:r>
            <a:r>
              <a:rPr lang="fr-FR" b="1" i="1" dirty="0" err="1">
                <a:solidFill>
                  <a:schemeClr val="tx2"/>
                </a:solidFill>
              </a:rPr>
              <a:t>Predictability</a:t>
            </a:r>
            <a:r>
              <a:rPr lang="fr-FR" b="1" i="1" dirty="0">
                <a:solidFill>
                  <a:schemeClr val="tx2"/>
                </a:solidFill>
              </a:rPr>
              <a:t>?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D5E3B784-4178-C491-8CC6-5CDE249B3140}"/>
              </a:ext>
            </a:extLst>
          </p:cNvPr>
          <p:cNvSpPr txBox="1"/>
          <p:nvPr/>
        </p:nvSpPr>
        <p:spPr>
          <a:xfrm>
            <a:off x="1734702" y="5756352"/>
            <a:ext cx="9165714" cy="646331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</a:rPr>
              <a:t>More </a:t>
            </a:r>
            <a:r>
              <a:rPr lang="fr-FR" sz="3600" b="1" dirty="0" err="1">
                <a:solidFill>
                  <a:schemeClr val="bg1"/>
                </a:solidFill>
              </a:rPr>
              <a:t>is</a:t>
            </a:r>
            <a:r>
              <a:rPr lang="fr-FR" sz="3600" b="1" dirty="0">
                <a:solidFill>
                  <a:schemeClr val="bg1"/>
                </a:solidFill>
              </a:rPr>
              <a:t> </a:t>
            </a:r>
            <a:r>
              <a:rPr lang="fr-FR" sz="3600" b="1" dirty="0" err="1">
                <a:solidFill>
                  <a:schemeClr val="bg1"/>
                </a:solidFill>
              </a:rPr>
              <a:t>urgently</a:t>
            </a:r>
            <a:r>
              <a:rPr lang="fr-FR" sz="3600" b="1" dirty="0">
                <a:solidFill>
                  <a:schemeClr val="bg1"/>
                </a:solidFill>
              </a:rPr>
              <a:t> </a:t>
            </a:r>
            <a:r>
              <a:rPr lang="fr-FR" sz="3600" b="1" dirty="0" err="1">
                <a:solidFill>
                  <a:schemeClr val="bg1"/>
                </a:solidFill>
              </a:rPr>
              <a:t>needed</a:t>
            </a:r>
            <a:r>
              <a:rPr lang="fr-FR" sz="3600" b="1" dirty="0">
                <a:solidFill>
                  <a:schemeClr val="bg1"/>
                </a:solidFill>
              </a:rPr>
              <a:t> to </a:t>
            </a:r>
            <a:r>
              <a:rPr lang="fr-FR" sz="3600" b="1" dirty="0" err="1">
                <a:solidFill>
                  <a:schemeClr val="bg1"/>
                </a:solidFill>
              </a:rPr>
              <a:t>make</a:t>
            </a:r>
            <a:r>
              <a:rPr lang="fr-FR" sz="3600" b="1" dirty="0">
                <a:solidFill>
                  <a:schemeClr val="bg1"/>
                </a:solidFill>
              </a:rPr>
              <a:t> a real change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F938819-2463-E724-4BC5-A0B690FC5C37}"/>
              </a:ext>
            </a:extLst>
          </p:cNvPr>
          <p:cNvSpPr/>
          <p:nvPr/>
        </p:nvSpPr>
        <p:spPr>
          <a:xfrm>
            <a:off x="737419" y="4400575"/>
            <a:ext cx="3470787" cy="92333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136F258-70BB-42E8-0A89-172D0E5C7223}"/>
              </a:ext>
            </a:extLst>
          </p:cNvPr>
          <p:cNvSpPr/>
          <p:nvPr/>
        </p:nvSpPr>
        <p:spPr>
          <a:xfrm>
            <a:off x="4706001" y="4386746"/>
            <a:ext cx="3470787" cy="92333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DD1BB57-4177-166B-0729-BE67C2320699}"/>
              </a:ext>
            </a:extLst>
          </p:cNvPr>
          <p:cNvSpPr/>
          <p:nvPr/>
        </p:nvSpPr>
        <p:spPr>
          <a:xfrm>
            <a:off x="8530533" y="4386746"/>
            <a:ext cx="3470787" cy="92333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2780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carte, moisissure, produit céramique, porcelaine&#10;&#10;Description générée automatiquement">
            <a:extLst>
              <a:ext uri="{FF2B5EF4-FFF2-40B4-BE49-F238E27FC236}">
                <a16:creationId xmlns:a16="http://schemas.microsoft.com/office/drawing/2014/main" id="{5A4BB30A-61E7-4EA0-A9AF-1BCE0CB542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2000" cy="6850660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6D5BFD3-CA80-4992-9CC7-192F81BE23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9B51A1E-902D-48AF-9020-955120F399B6}" type="slidenum">
              <a:rPr lang="en-US" b="1" smtClean="0"/>
              <a:pPr/>
              <a:t>5</a:t>
            </a:fld>
            <a:endParaRPr lang="en-US" b="1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BE04E7-B594-4362-94C7-657A43FCF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invGray">
          <a:xfrm rot="5400000">
            <a:off x="4690538" y="584205"/>
            <a:ext cx="6850662" cy="567638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8DA2FC52-C0E6-466E-B65F-AD420D47DC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7728" y="3081300"/>
            <a:ext cx="5085651" cy="1870007"/>
          </a:xfrm>
        </p:spPr>
        <p:txBody>
          <a:bodyPr/>
          <a:lstStyle/>
          <a:p>
            <a:pPr algn="r"/>
            <a:r>
              <a:rPr lang="en-US" dirty="0"/>
              <a:t>Thank You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8C1604D8-21B4-4724-960D-D551741977D5}"/>
              </a:ext>
            </a:extLst>
          </p:cNvPr>
          <p:cNvSpPr txBox="1">
            <a:spLocks/>
          </p:cNvSpPr>
          <p:nvPr/>
        </p:nvSpPr>
        <p:spPr>
          <a:xfrm>
            <a:off x="5573044" y="5431223"/>
            <a:ext cx="4681331" cy="252000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8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@AllianceBEAM</a:t>
            </a:r>
            <a:endParaRPr lang="fr-FR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B4984C12-294F-43E7-B9CE-49A52E6BDD81}"/>
              </a:ext>
            </a:extLst>
          </p:cNvPr>
          <p:cNvSpPr txBox="1">
            <a:spLocks/>
          </p:cNvSpPr>
          <p:nvPr/>
        </p:nvSpPr>
        <p:spPr>
          <a:xfrm>
            <a:off x="5573044" y="5817587"/>
            <a:ext cx="4681331" cy="252000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8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BEAM Alliance page</a:t>
            </a:r>
            <a:endParaRPr lang="fr-FR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E44FD8FC-4E37-416D-9F09-770E3EA71F76}"/>
              </a:ext>
            </a:extLst>
          </p:cNvPr>
          <p:cNvSpPr txBox="1">
            <a:spLocks/>
          </p:cNvSpPr>
          <p:nvPr/>
        </p:nvSpPr>
        <p:spPr>
          <a:xfrm>
            <a:off x="5573046" y="6203951"/>
            <a:ext cx="4683095" cy="252413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800" dirty="0">
                <a:solidFill>
                  <a:schemeClr val="bg1"/>
                </a:solidFill>
              </a:rPr>
              <a:t>https://beam-alliance.eu</a:t>
            </a:r>
          </a:p>
        </p:txBody>
      </p:sp>
      <p:pic>
        <p:nvPicPr>
          <p:cNvPr id="30" name="Graphic 14" descr="Link icon">
            <a:extLst>
              <a:ext uri="{FF2B5EF4-FFF2-40B4-BE49-F238E27FC236}">
                <a16:creationId xmlns:a16="http://schemas.microsoft.com/office/drawing/2014/main" id="{B13BE71F-BA06-4A92-A26B-FF8E2A921EC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 bwMode="black">
          <a:xfrm>
            <a:off x="10337177" y="6265765"/>
            <a:ext cx="244787" cy="244787"/>
          </a:xfrm>
          <a:prstGeom prst="rect">
            <a:avLst/>
          </a:prstGeom>
        </p:spPr>
      </p:pic>
      <p:pic>
        <p:nvPicPr>
          <p:cNvPr id="31" name="Image 1">
            <a:extLst>
              <a:ext uri="{FF2B5EF4-FFF2-40B4-BE49-F238E27FC236}">
                <a16:creationId xmlns:a16="http://schemas.microsoft.com/office/drawing/2014/main" id="{A4AA173A-9F84-4C42-B303-C8138D99BE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267196" y="5501182"/>
            <a:ext cx="282544" cy="222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Image 11">
            <a:extLst>
              <a:ext uri="{FF2B5EF4-FFF2-40B4-BE49-F238E27FC236}">
                <a16:creationId xmlns:a16="http://schemas.microsoft.com/office/drawing/2014/main" id="{7DE06770-6CA3-4EAB-AE4F-16E5460CF8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10" t="2659" r="7453" b="7092"/>
          <a:stretch/>
        </p:blipFill>
        <p:spPr bwMode="auto">
          <a:xfrm>
            <a:off x="10294144" y="5872966"/>
            <a:ext cx="244787" cy="244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48EA06EB-A0C6-446C-8038-AE9AFAF89EC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4535" y="-105334"/>
            <a:ext cx="2401329" cy="13331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1F9488D-7C08-4365-8E0A-98B196291164}"/>
              </a:ext>
            </a:extLst>
          </p:cNvPr>
          <p:cNvSpPr/>
          <p:nvPr/>
        </p:nvSpPr>
        <p:spPr>
          <a:xfrm>
            <a:off x="11782196" y="6650300"/>
            <a:ext cx="381360" cy="197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2B061051-F258-145C-D23A-877DC036C97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209" y="-95928"/>
            <a:ext cx="2401329" cy="133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43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nalisé 6">
      <a:dk1>
        <a:sysClr val="windowText" lastClr="000000"/>
      </a:dk1>
      <a:lt1>
        <a:srgbClr val="FFFFFF"/>
      </a:lt1>
      <a:dk2>
        <a:srgbClr val="293842"/>
      </a:dk2>
      <a:lt2>
        <a:srgbClr val="E9E3DF"/>
      </a:lt2>
      <a:accent1>
        <a:srgbClr val="526E82"/>
      </a:accent1>
      <a:accent2>
        <a:srgbClr val="C9BAB0"/>
      </a:accent2>
      <a:accent3>
        <a:srgbClr val="293842"/>
      </a:accent3>
      <a:accent4>
        <a:srgbClr val="80ADCF"/>
      </a:accent4>
      <a:accent5>
        <a:srgbClr val="3A9C95"/>
      </a:accent5>
      <a:accent6>
        <a:srgbClr val="F5A680"/>
      </a:accent6>
      <a:hlink>
        <a:srgbClr val="80ADCF"/>
      </a:hlink>
      <a:folHlink>
        <a:srgbClr val="78A1C2"/>
      </a:folHlink>
    </a:clrScheme>
    <a:fontScheme name="Personnalisé 9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accent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89652269_Healthcare pitch deck_RVA_v5" id="{131D69DF-5A4C-4D7D-9CA6-F5F98F0CBF64}" vid="{02C95288-9555-411A-9D92-BD9F03F3A2C3}"/>
    </a:ext>
  </a:extLst>
</a:theme>
</file>

<file path=ppt/theme/theme2.xml><?xml version="1.0" encoding="utf-8"?>
<a:theme xmlns:a="http://schemas.openxmlformats.org/drawingml/2006/main" name="Conception personnalisée">
  <a:themeElements>
    <a:clrScheme name="Personnalisé 1">
      <a:dk1>
        <a:srgbClr val="293842"/>
      </a:dk1>
      <a:lt1>
        <a:sysClr val="window" lastClr="FFFFFF"/>
      </a:lt1>
      <a:dk2>
        <a:srgbClr val="293842"/>
      </a:dk2>
      <a:lt2>
        <a:srgbClr val="E9E3DF"/>
      </a:lt2>
      <a:accent1>
        <a:srgbClr val="78A1C2"/>
      </a:accent1>
      <a:accent2>
        <a:srgbClr val="526E82"/>
      </a:accent2>
      <a:accent3>
        <a:srgbClr val="C8D9E6"/>
      </a:accent3>
      <a:accent4>
        <a:srgbClr val="C9BAB0"/>
      </a:accent4>
      <a:accent5>
        <a:srgbClr val="F5A680"/>
      </a:accent5>
      <a:accent6>
        <a:srgbClr val="3A9C95"/>
      </a:accent6>
      <a:hlink>
        <a:srgbClr val="E9E3DF"/>
      </a:hlink>
      <a:folHlink>
        <a:srgbClr val="FADBCC"/>
      </a:folHlink>
    </a:clrScheme>
    <a:fontScheme name="Personnalisé 7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Office Theme">
  <a:themeElements>
    <a:clrScheme name="Personnalisé 6">
      <a:dk1>
        <a:sysClr val="windowText" lastClr="000000"/>
      </a:dk1>
      <a:lt1>
        <a:srgbClr val="FFFFFF"/>
      </a:lt1>
      <a:dk2>
        <a:srgbClr val="293842"/>
      </a:dk2>
      <a:lt2>
        <a:srgbClr val="E9E3DF"/>
      </a:lt2>
      <a:accent1>
        <a:srgbClr val="526E82"/>
      </a:accent1>
      <a:accent2>
        <a:srgbClr val="C9BAB0"/>
      </a:accent2>
      <a:accent3>
        <a:srgbClr val="293842"/>
      </a:accent3>
      <a:accent4>
        <a:srgbClr val="80ADCF"/>
      </a:accent4>
      <a:accent5>
        <a:srgbClr val="3A9C95"/>
      </a:accent5>
      <a:accent6>
        <a:srgbClr val="F5A680"/>
      </a:accent6>
      <a:hlink>
        <a:srgbClr val="80ADCF"/>
      </a:hlink>
      <a:folHlink>
        <a:srgbClr val="78A1C2"/>
      </a:folHlink>
    </a:clrScheme>
    <a:fontScheme name="Personnalisé 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accent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89652269_Healthcare pitch deck_RVA_v5" id="{131D69DF-5A4C-4D7D-9CA6-F5F98F0CBF64}" vid="{02C95288-9555-411A-9D92-BD9F03F3A2C3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1527A546B6D04A84DC9C20B258BD8E" ma:contentTypeVersion="18" ma:contentTypeDescription="Create a new document." ma:contentTypeScope="" ma:versionID="378bf262bf40fee669a885fc35e5daf4">
  <xsd:schema xmlns:xsd="http://www.w3.org/2001/XMLSchema" xmlns:xs="http://www.w3.org/2001/XMLSchema" xmlns:p="http://schemas.microsoft.com/office/2006/metadata/properties" xmlns:ns2="57985eb7-64b5-4648-b960-9ab4046f0687" xmlns:ns3="cca601f1-2e71-4549-ac83-6916d284cf20" targetNamespace="http://schemas.microsoft.com/office/2006/metadata/properties" ma:root="true" ma:fieldsID="927a2f0f75bf37ad0aac2cfd6cc28293" ns2:_="" ns3:_="">
    <xsd:import namespace="57985eb7-64b5-4648-b960-9ab4046f0687"/>
    <xsd:import namespace="cca601f1-2e71-4549-ac83-6916d284cf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85eb7-64b5-4648-b960-9ab4046f06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732d5538-bff0-4066-aae2-97b2759dba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a601f1-2e71-4549-ac83-6916d284cf2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67dad9d-f675-4697-86be-a43668a27310}" ma:internalName="TaxCatchAll" ma:showField="CatchAllData" ma:web="cca601f1-2e71-4549-ac83-6916d284cf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57985eb7-64b5-4648-b960-9ab4046f0687" xsi:nil="true"/>
    <TaxCatchAll xmlns="cca601f1-2e71-4549-ac83-6916d284cf20" xsi:nil="true"/>
    <lcf76f155ced4ddcb4097134ff3c332f xmlns="57985eb7-64b5-4648-b960-9ab4046f068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8575112-1AD4-4FE2-A54C-CDD9B4E31A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36CFE6-9DE9-4167-9DDD-87A6920717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985eb7-64b5-4648-b960-9ab4046f0687"/>
    <ds:schemaRef ds:uri="cca601f1-2e71-4549-ac83-6916d284cf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9CDE05D-546B-4A05-BE1F-B766B20BCADF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cca601f1-2e71-4549-ac83-6916d284cf20"/>
    <ds:schemaRef ds:uri="http://schemas.microsoft.com/office/infopath/2007/PartnerControls"/>
    <ds:schemaRef ds:uri="http://purl.org/dc/elements/1.1/"/>
    <ds:schemaRef ds:uri="http://schemas.microsoft.com/office/2006/metadata/properties"/>
    <ds:schemaRef ds:uri="57985eb7-64b5-4648-b960-9ab4046f0687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9855</TotalTime>
  <Words>239</Words>
  <Application>Microsoft Office PowerPoint</Application>
  <PresentationFormat>Grand écran</PresentationFormat>
  <Paragraphs>47</Paragraphs>
  <Slides>5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</vt:i4>
      </vt:variant>
    </vt:vector>
  </HeadingPairs>
  <TitlesOfParts>
    <vt:vector size="13" baseType="lpstr">
      <vt:lpstr>Aptos Black</vt:lpstr>
      <vt:lpstr>Arial</vt:lpstr>
      <vt:lpstr>Calibri</vt:lpstr>
      <vt:lpstr>Times New Roman</vt:lpstr>
      <vt:lpstr>Wingdings</vt:lpstr>
      <vt:lpstr>Office Theme</vt:lpstr>
      <vt:lpstr>Conception personnalisée</vt:lpstr>
      <vt:lpstr>1_Office Theme</vt:lpstr>
      <vt:lpstr>Improving the economic environment of AMR R&amp;D</vt:lpstr>
      <vt:lpstr>Incentives to support AMR innovation: why does it matter?</vt:lpstr>
      <vt:lpstr>Public-private partnerships support innovation and access</vt:lpstr>
      <vt:lpstr>Progress towards impactful PULL incentives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Introducing  BEAM Alliance</dc:title>
  <dc:creator>Frederic Peyrane</dc:creator>
  <cp:lastModifiedBy>Fred Peyrane</cp:lastModifiedBy>
  <cp:revision>327</cp:revision>
  <cp:lastPrinted>2024-05-17T14:33:14Z</cp:lastPrinted>
  <dcterms:created xsi:type="dcterms:W3CDTF">2021-03-04T17:30:17Z</dcterms:created>
  <dcterms:modified xsi:type="dcterms:W3CDTF">2025-09-26T20:57:14Z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0x010100861527A546B6D04A84DC9C20B258BD8E</vt:lpwstr>
  </property>
</Properties>
</file>