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2" r:id="rId5"/>
  </p:sldMasterIdLst>
  <p:notesMasterIdLst>
    <p:notesMasterId r:id="rId11"/>
  </p:notesMasterIdLst>
  <p:sldIdLst>
    <p:sldId id="345" r:id="rId6"/>
    <p:sldId id="347" r:id="rId7"/>
    <p:sldId id="349" r:id="rId8"/>
    <p:sldId id="348" r:id="rId9"/>
    <p:sldId id="332" r:id="rId10"/>
  </p:sldIdLst>
  <p:sldSz cx="9144000" cy="5143500" type="screen16x9"/>
  <p:notesSz cx="6797675" cy="9926638"/>
  <p:custShowLst>
    <p:custShow name="Office Design Farben" id="0">
      <p:sldLst/>
    </p:custShow>
    <p:custShow name="PowerPoint Folienlayout" id="1">
      <p:sldLst/>
    </p:custShow>
  </p:custShowLst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C0003C"/>
    <a:srgbClr val="5F306E"/>
    <a:srgbClr val="0077B6"/>
    <a:srgbClr val="17365D"/>
    <a:srgbClr val="E6F4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07" autoAdjust="0"/>
  </p:normalViewPr>
  <p:slideViewPr>
    <p:cSldViewPr>
      <p:cViewPr varScale="1">
        <p:scale>
          <a:sx n="122" d="100"/>
          <a:sy n="122" d="100"/>
        </p:scale>
        <p:origin x="63" y="453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391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AB78E-8AA5-408A-ACE1-A0C29651DE35}" type="datetimeFigureOut">
              <a:rPr lang="de-DE" smtClean="0"/>
              <a:t>12.10.2025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52FF7-1CA1-4092-9374-FB4149A282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49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1">
            <a:extLst>
              <a:ext uri="{FF2B5EF4-FFF2-40B4-BE49-F238E27FC236}">
                <a16:creationId xmlns:a16="http://schemas.microsoft.com/office/drawing/2014/main" id="{DBA3D50E-8EE7-4D3A-897C-3B683333F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204788" y="145256"/>
            <a:ext cx="8729663" cy="13883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endParaRPr lang="de-DE" sz="1350" b="0" i="0" dirty="0">
              <a:solidFill>
                <a:srgbClr val="A5A5A5"/>
              </a:solidFill>
              <a:latin typeface="BundesSans Office" panose="020B0002030500000203" pitchFamily="34" charset="0"/>
              <a:ea typeface="ＭＳ Ｐゴシック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62" y="1681200"/>
            <a:ext cx="7631937" cy="1215000"/>
          </a:xfrm>
        </p:spPr>
        <p:txBody>
          <a:bodyPr anchor="b" anchorCtr="0"/>
          <a:lstStyle>
            <a:lvl1pPr algn="l">
              <a:defRPr sz="3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8062" y="3038400"/>
            <a:ext cx="7631938" cy="1353600"/>
          </a:xfrm>
        </p:spPr>
        <p:txBody>
          <a:bodyPr lIns="0"/>
          <a:lstStyle>
            <a:lvl1pPr marL="0" indent="0" algn="l">
              <a:lnSpc>
                <a:spcPts val="18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6" name="Grafik 5" descr="Bildwortmarke: Federal Ministry of Health">
            <a:extLst>
              <a:ext uri="{FF2B5EF4-FFF2-40B4-BE49-F238E27FC236}">
                <a16:creationId xmlns:a16="http://schemas.microsoft.com/office/drawing/2014/main" id="{61B6E531-28F9-E999-783A-FF06194387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800" y="201600"/>
            <a:ext cx="1969096" cy="13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046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A8092F5-DADB-38FC-1F0C-25E33BC1DF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52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A4C10CF-D9DA-8C53-25EB-9A9B09A9AB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1885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BD12337-488C-487E-A593-E9961127A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6F537D63-2C67-48D2-8F15-56C74D1C786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04000" y="1276350"/>
            <a:ext cx="2484437" cy="1528763"/>
          </a:xfrm>
        </p:spPr>
        <p:txBody>
          <a:bodyPr/>
          <a:lstStyle/>
          <a:p>
            <a:r>
              <a:rPr lang="de-DE" dirty="0"/>
              <a:t>Bild einfügen – Alternativtext nicht vergessen!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FEA4F28-DE48-44A3-B193-A66DA78ECF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999" y="3183818"/>
            <a:ext cx="2483676" cy="490871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64466439-DFAC-4C5A-88EC-11EF813BCBF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47963" y="1276350"/>
            <a:ext cx="2448000" cy="1528763"/>
          </a:xfrm>
        </p:spPr>
        <p:txBody>
          <a:bodyPr/>
          <a:lstStyle/>
          <a:p>
            <a:r>
              <a:rPr lang="de-DE" dirty="0"/>
              <a:t>Bild einfügen – Alternativtext nicht vergessen!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959B009-0A34-4B48-AA21-935FE85C27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00" y="3183818"/>
            <a:ext cx="2448000" cy="49087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4D78F6C0-78A8-44BF-A645-B957C94789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56763" y="1276350"/>
            <a:ext cx="2484000" cy="1528763"/>
          </a:xfrm>
        </p:spPr>
        <p:txBody>
          <a:bodyPr/>
          <a:lstStyle/>
          <a:p>
            <a:r>
              <a:rPr lang="de-DE" dirty="0"/>
              <a:t>Bild einfügen – Alternativtext nicht vergessen!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3EC5493C-7724-4D8C-AE5A-B39744C57E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60355" y="3183818"/>
            <a:ext cx="2482851" cy="490869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0">
                <a:latin typeface="+mn-lt"/>
              </a:defRPr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000" y="3680812"/>
            <a:ext cx="8136763" cy="691138"/>
          </a:xfrm>
        </p:spPr>
        <p:txBody>
          <a:bodyPr lIns="0" anchor="b" anchorCtr="0"/>
          <a:lstStyle>
            <a:lvl1pPr marL="0" indent="0">
              <a:buNone/>
              <a:defRPr sz="18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5D77DAE-AA10-E856-B7F8-5D1BB8E0E43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7343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0BD12337-488C-487E-A593-E9961127A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3236" y="1652588"/>
            <a:ext cx="5292727" cy="2287587"/>
          </a:xfrm>
        </p:spPr>
        <p:txBody>
          <a:bodyPr lIns="0">
            <a:noAutofit/>
          </a:bodyPr>
          <a:lstStyle>
            <a:lvl1pPr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 sz="1800"/>
            </a:lvl2pPr>
            <a:lvl3pPr>
              <a:spcBef>
                <a:spcPts val="0"/>
              </a:spcBef>
              <a:defRPr sz="1800"/>
            </a:lvl3pPr>
            <a:lvl4pPr>
              <a:spcBef>
                <a:spcPts val="0"/>
              </a:spcBef>
              <a:defRPr sz="1800"/>
            </a:lvl4pPr>
            <a:lvl5pPr>
              <a:spcBef>
                <a:spcPts val="0"/>
              </a:spcBef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3FEA4F28-DE48-44A3-B193-A66DA78ECF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3238" y="4320000"/>
            <a:ext cx="2484438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1">
                <a:latin typeface="+mj-lt"/>
              </a:defRPr>
            </a:lvl1pPr>
          </a:lstStyle>
          <a:p>
            <a:pPr lvl="0"/>
            <a:r>
              <a:rPr lang="de-DE" dirty="0"/>
              <a:t>Quelle hinzufügen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8959B009-0A34-4B48-AA21-935FE85C27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38" y="4320000"/>
            <a:ext cx="2807564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56000" y="1652588"/>
            <a:ext cx="2482849" cy="2287587"/>
          </a:xfrm>
        </p:spPr>
        <p:txBody>
          <a:bodyPr lIns="0">
            <a:no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0290FC7-B6BA-ECCF-1418-D9ADBF3AC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9796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248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9172625-FF52-49D8-AAA8-5914E55D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 hasCustomPrompt="1"/>
          </p:nvPr>
        </p:nvSpPr>
        <p:spPr>
          <a:xfrm>
            <a:off x="503238" y="1652588"/>
            <a:ext cx="5292725" cy="2665412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durch Klicken auf Symbol hinzufügen – Alternativtext nicht vergessen!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40E3CCD-0055-487A-8774-C6FCE6CC85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56325" y="3996000"/>
            <a:ext cx="2501902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marL="0" marR="0" lvl="0" indent="0" algn="l" defTabSz="685800" rtl="0" eaLnBrk="1" fontAlgn="auto" latinLnBrk="0" hangingPunct="1">
              <a:lnSpc>
                <a:spcPts val="10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dirty="0"/>
              <a:t>Bildunterschrift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56325" y="1652400"/>
            <a:ext cx="2482850" cy="2329337"/>
          </a:xfrm>
        </p:spPr>
        <p:txBody>
          <a:bodyPr lIns="0">
            <a:noAutofit/>
          </a:bodyPr>
          <a:lstStyle>
            <a:lvl1pPr marL="0" indent="0">
              <a:buNone/>
              <a:defRPr sz="1800" baseline="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7B743DE-1952-96B8-5843-971FFEBF6E3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3949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chformatig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69172625-FF52-49D8-AAA8-5914E55D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 hasCustomPrompt="1"/>
          </p:nvPr>
        </p:nvSpPr>
        <p:spPr>
          <a:xfrm>
            <a:off x="503237" y="1652588"/>
            <a:ext cx="2484438" cy="2665412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durch Klicken auf Symbol hinzufügen – Alternativtext nicht vergessen!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40E3CCD-0055-487A-8774-C6FCE6CC85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48000" y="3996000"/>
            <a:ext cx="5292763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36807D1A-1D9B-45B3-94AA-26149712CF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8000" y="1652400"/>
            <a:ext cx="5292763" cy="2337910"/>
          </a:xfrm>
        </p:spPr>
        <p:txBody>
          <a:bodyPr lIns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5FCFC3C-CD4E-19A6-0FA2-8994568874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887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e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 anchor="t" anchorCtr="0"/>
          <a:lstStyle/>
          <a:p>
            <a:r>
              <a:rPr lang="de-DE" dirty="0"/>
              <a:t>Absender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9C33AB8A-FDBE-7C75-EC99-546676DA40B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40" y="1652589"/>
            <a:ext cx="2484436" cy="360000"/>
          </a:xfrm>
        </p:spPr>
        <p:txBody>
          <a:bodyPr lIns="0" numCol="1" anchor="t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lvl1pPr>
            <a:lvl2pPr marL="0" indent="0">
              <a:lnSpc>
                <a:spcPts val="1440"/>
              </a:lnSpc>
              <a:spcBef>
                <a:spcPts val="0"/>
              </a:spcBef>
              <a:buNone/>
              <a:tabLst>
                <a:tab pos="309563" algn="l"/>
              </a:tabLst>
              <a:defRPr sz="1200"/>
            </a:lvl2pPr>
            <a:lvl3pPr marL="135731" indent="-135731">
              <a:lnSpc>
                <a:spcPts val="1440"/>
              </a:lnSpc>
              <a:tabLst>
                <a:tab pos="135731" algn="l"/>
              </a:tabLst>
              <a:defRPr sz="1200"/>
            </a:lvl3pPr>
            <a:lvl4pPr marL="270000" indent="-135000">
              <a:lnSpc>
                <a:spcPts val="1440"/>
              </a:lnSpc>
              <a:spcBef>
                <a:spcPts val="0"/>
              </a:spcBef>
              <a:defRPr sz="1200"/>
            </a:lvl4pPr>
            <a:lvl5pPr marL="407700" indent="-135000">
              <a:lnSpc>
                <a:spcPts val="144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de-DE" dirty="0"/>
              <a:t>Dienstsitz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B966C04-F76E-DCAE-236C-3359A826D1F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03240" y="2037646"/>
            <a:ext cx="2484436" cy="1440000"/>
          </a:xfrm>
        </p:spPr>
        <p:txBody>
          <a:bodyPr lIns="0" numCol="1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306388" algn="l"/>
              </a:tabLst>
              <a:defRPr sz="1200"/>
            </a:lvl1pPr>
            <a:lvl2pPr marL="0" indent="0">
              <a:lnSpc>
                <a:spcPts val="1440"/>
              </a:lnSpc>
              <a:spcBef>
                <a:spcPts val="0"/>
              </a:spcBef>
              <a:buNone/>
              <a:tabLst>
                <a:tab pos="309563" algn="l"/>
              </a:tabLst>
              <a:defRPr sz="1200"/>
            </a:lvl2pPr>
            <a:lvl3pPr marL="135731" indent="-135731">
              <a:lnSpc>
                <a:spcPts val="1440"/>
              </a:lnSpc>
              <a:tabLst>
                <a:tab pos="135731" algn="l"/>
              </a:tabLst>
              <a:defRPr sz="1200"/>
            </a:lvl3pPr>
            <a:lvl4pPr marL="270000" indent="-135000">
              <a:lnSpc>
                <a:spcPts val="1440"/>
              </a:lnSpc>
              <a:spcBef>
                <a:spcPts val="0"/>
              </a:spcBef>
              <a:defRPr sz="1200"/>
            </a:lvl4pPr>
            <a:lvl5pPr marL="407700" indent="-135000">
              <a:lnSpc>
                <a:spcPts val="1440"/>
              </a:lnSpc>
              <a:spcBef>
                <a:spcPts val="0"/>
              </a:spcBef>
              <a:defRPr sz="1200"/>
            </a:lvl5pPr>
          </a:lstStyle>
          <a:p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Bundesministerium für Gesundheit</a:t>
            </a:r>
            <a:b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de-DE" dirty="0"/>
              <a:t>Referat</a:t>
            </a:r>
            <a:br>
              <a:rPr lang="de-DE" dirty="0"/>
            </a:br>
            <a:r>
              <a:rPr lang="de-DE" dirty="0"/>
              <a:t>Adresse</a:t>
            </a:r>
            <a:br>
              <a:rPr lang="de-DE" dirty="0"/>
            </a:br>
            <a:br>
              <a:rPr lang="de-DE" dirty="0"/>
            </a:br>
            <a:r>
              <a:rPr lang="de-DE" dirty="0"/>
              <a:t>Tel.</a:t>
            </a:r>
            <a:br>
              <a:rPr lang="de-DE" dirty="0"/>
            </a:br>
            <a:r>
              <a:rPr lang="de-DE" dirty="0"/>
              <a:t>Fax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5CACCF93-B22E-E8BB-8FEF-939BF78202F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3348038" y="1652589"/>
            <a:ext cx="2447925" cy="360000"/>
          </a:xfrm>
        </p:spPr>
        <p:txBody>
          <a:bodyPr lIns="0" numCol="1" anchor="t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lvl1pPr>
            <a:lvl2pPr marL="0" indent="0">
              <a:lnSpc>
                <a:spcPts val="1440"/>
              </a:lnSpc>
              <a:spcBef>
                <a:spcPts val="0"/>
              </a:spcBef>
              <a:buNone/>
              <a:tabLst>
                <a:tab pos="309563" algn="l"/>
              </a:tabLst>
              <a:defRPr sz="1200"/>
            </a:lvl2pPr>
            <a:lvl3pPr marL="135731" indent="-135731">
              <a:lnSpc>
                <a:spcPts val="1440"/>
              </a:lnSpc>
              <a:tabLst>
                <a:tab pos="135731" algn="l"/>
              </a:tabLst>
              <a:defRPr sz="1200"/>
            </a:lvl3pPr>
            <a:lvl4pPr marL="270000" indent="-135000">
              <a:lnSpc>
                <a:spcPts val="1440"/>
              </a:lnSpc>
              <a:spcBef>
                <a:spcPts val="0"/>
              </a:spcBef>
              <a:defRPr sz="1200"/>
            </a:lvl4pPr>
            <a:lvl5pPr marL="407700" indent="-135000">
              <a:lnSpc>
                <a:spcPts val="144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de-DE" dirty="0"/>
              <a:t>Dienstsitz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D519A53A-CB8B-8F10-6D16-AE1419C8D621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348038" y="2037646"/>
            <a:ext cx="2447925" cy="1440000"/>
          </a:xfrm>
        </p:spPr>
        <p:txBody>
          <a:bodyPr lIns="0" numCol="1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306388" algn="l"/>
              </a:tabLst>
              <a:defRPr sz="1200"/>
            </a:lvl1pPr>
            <a:lvl2pPr marL="0" indent="0">
              <a:lnSpc>
                <a:spcPts val="1440"/>
              </a:lnSpc>
              <a:spcBef>
                <a:spcPts val="0"/>
              </a:spcBef>
              <a:buNone/>
              <a:tabLst>
                <a:tab pos="309563" algn="l"/>
              </a:tabLst>
              <a:defRPr sz="1200"/>
            </a:lvl2pPr>
            <a:lvl3pPr marL="135731" indent="-135731">
              <a:lnSpc>
                <a:spcPts val="1440"/>
              </a:lnSpc>
              <a:tabLst>
                <a:tab pos="135731" algn="l"/>
              </a:tabLst>
              <a:defRPr sz="1200"/>
            </a:lvl3pPr>
            <a:lvl4pPr marL="270000" indent="-135000">
              <a:lnSpc>
                <a:spcPts val="1440"/>
              </a:lnSpc>
              <a:spcBef>
                <a:spcPts val="0"/>
              </a:spcBef>
              <a:defRPr sz="1200"/>
            </a:lvl4pPr>
            <a:lvl5pPr marL="407700" indent="-135000">
              <a:lnSpc>
                <a:spcPts val="1440"/>
              </a:lnSpc>
              <a:spcBef>
                <a:spcPts val="0"/>
              </a:spcBef>
              <a:defRPr sz="1200"/>
            </a:lvl5pPr>
          </a:lstStyle>
          <a:p>
            <a: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Bundesministerium für Gesundheit</a:t>
            </a:r>
            <a:br>
              <a:rPr lang="de-DE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de-DE" dirty="0"/>
              <a:t>Referat</a:t>
            </a:r>
            <a:br>
              <a:rPr lang="de-DE" dirty="0"/>
            </a:br>
            <a:r>
              <a:rPr lang="de-DE" dirty="0"/>
              <a:t>Adresse</a:t>
            </a:r>
            <a:br>
              <a:rPr lang="de-DE" dirty="0"/>
            </a:br>
            <a:br>
              <a:rPr lang="de-DE" dirty="0"/>
            </a:br>
            <a:r>
              <a:rPr lang="de-DE" dirty="0"/>
              <a:t>Tel.</a:t>
            </a:r>
            <a:br>
              <a:rPr lang="de-DE" dirty="0"/>
            </a:br>
            <a:r>
              <a:rPr lang="de-DE" dirty="0"/>
              <a:t>Fax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1462280F-4869-BE3D-16E3-2E6CCE04289B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156327" y="1652589"/>
            <a:ext cx="2484436" cy="360000"/>
          </a:xfrm>
        </p:spPr>
        <p:txBody>
          <a:bodyPr lIns="0" numCol="1" anchor="t" anchorCtr="0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defRPr/>
            </a:lvl1pPr>
            <a:lvl2pPr marL="0" indent="0">
              <a:lnSpc>
                <a:spcPts val="1440"/>
              </a:lnSpc>
              <a:spcBef>
                <a:spcPts val="0"/>
              </a:spcBef>
              <a:buNone/>
              <a:tabLst>
                <a:tab pos="309563" algn="l"/>
              </a:tabLst>
              <a:defRPr sz="1200"/>
            </a:lvl2pPr>
            <a:lvl3pPr marL="135731" indent="-135731">
              <a:lnSpc>
                <a:spcPts val="1440"/>
              </a:lnSpc>
              <a:tabLst>
                <a:tab pos="135731" algn="l"/>
              </a:tabLst>
              <a:defRPr sz="1200"/>
            </a:lvl3pPr>
            <a:lvl4pPr marL="270000" indent="-135000">
              <a:lnSpc>
                <a:spcPts val="1440"/>
              </a:lnSpc>
              <a:spcBef>
                <a:spcPts val="0"/>
              </a:spcBef>
              <a:defRPr sz="1200"/>
            </a:lvl4pPr>
            <a:lvl5pPr marL="407700" indent="-135000">
              <a:lnSpc>
                <a:spcPts val="144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de-DE" dirty="0"/>
              <a:t>Ansprechperson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C9B1CA24-0C5B-C697-7C81-6C6B1008FBF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156327" y="2037646"/>
            <a:ext cx="2484436" cy="1440000"/>
          </a:xfrm>
        </p:spPr>
        <p:txBody>
          <a:bodyPr lIns="0" numCol="1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306388" algn="l"/>
              </a:tabLst>
              <a:defRPr sz="1200"/>
            </a:lvl1pPr>
            <a:lvl2pPr marL="0" indent="0">
              <a:lnSpc>
                <a:spcPts val="1440"/>
              </a:lnSpc>
              <a:spcBef>
                <a:spcPts val="0"/>
              </a:spcBef>
              <a:buNone/>
              <a:tabLst>
                <a:tab pos="309563" algn="l"/>
              </a:tabLst>
              <a:defRPr sz="1200"/>
            </a:lvl2pPr>
            <a:lvl3pPr marL="135731" indent="-135731">
              <a:lnSpc>
                <a:spcPts val="1440"/>
              </a:lnSpc>
              <a:tabLst>
                <a:tab pos="135731" algn="l"/>
              </a:tabLst>
              <a:defRPr sz="1200"/>
            </a:lvl3pPr>
            <a:lvl4pPr marL="270000" indent="-135000">
              <a:lnSpc>
                <a:spcPts val="1440"/>
              </a:lnSpc>
              <a:spcBef>
                <a:spcPts val="0"/>
              </a:spcBef>
              <a:defRPr sz="1200"/>
            </a:lvl4pPr>
            <a:lvl5pPr marL="407700" indent="-135000">
              <a:lnSpc>
                <a:spcPts val="144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de-DE" dirty="0"/>
              <a:t>E-Mail</a:t>
            </a:r>
            <a:br>
              <a:rPr lang="de-DE" dirty="0"/>
            </a:br>
            <a:r>
              <a:rPr lang="de-DE" dirty="0"/>
              <a:t>Internetadresse</a:t>
            </a:r>
            <a:br>
              <a:rPr lang="de-DE" dirty="0"/>
            </a:br>
            <a:br>
              <a:rPr lang="de-DE" dirty="0"/>
            </a:br>
            <a:r>
              <a:rPr lang="de-DE" dirty="0"/>
              <a:t>Ggfs. Bildnachweis</a:t>
            </a:r>
            <a:br>
              <a:rPr lang="de-DE" dirty="0"/>
            </a:br>
            <a:r>
              <a:rPr lang="de-DE" dirty="0"/>
              <a:t>(Behörde | Name des Fotografen | Seite)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E3284DD-432B-5A60-CE49-1B75A18E571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  <p:pic>
        <p:nvPicPr>
          <p:cNvPr id="5" name="Grafik 4" descr="Bildwortmarke: Federal Ministry of Health">
            <a:extLst>
              <a:ext uri="{FF2B5EF4-FFF2-40B4-BE49-F238E27FC236}">
                <a16:creationId xmlns:a16="http://schemas.microsoft.com/office/drawing/2014/main" id="{C4E5C0CC-41CB-2CF4-01C6-0102A11F26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800" y="3618000"/>
            <a:ext cx="1969096" cy="13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9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93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alternativ, 1-zeilig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1">
            <a:extLst>
              <a:ext uri="{FF2B5EF4-FFF2-40B4-BE49-F238E27FC236}">
                <a16:creationId xmlns:a16="http://schemas.microsoft.com/office/drawing/2014/main" id="{DBA3D50E-8EE7-4D3A-897C-3B683333F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204788" y="145255"/>
            <a:ext cx="8729663" cy="2563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endParaRPr lang="de-DE" sz="1350" b="0" i="0" dirty="0">
              <a:solidFill>
                <a:srgbClr val="A5A5A5"/>
              </a:solidFill>
              <a:latin typeface="BundesSans Office" panose="020B0002030500000203" pitchFamily="34" charset="0"/>
              <a:ea typeface="ＭＳ Ｐゴシック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00" y="1652587"/>
            <a:ext cx="7632000" cy="558253"/>
          </a:xfrm>
        </p:spPr>
        <p:txBody>
          <a:bodyPr lIns="0" anchor="t" anchorCtr="0">
            <a:noAutofit/>
          </a:bodyPr>
          <a:lstStyle>
            <a:lvl1pPr algn="l">
              <a:lnSpc>
                <a:spcPts val="3300"/>
              </a:lnSpc>
              <a:defRPr sz="3000">
                <a:latin typeface="+mj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8000" y="2210841"/>
            <a:ext cx="7632000" cy="324000"/>
          </a:xfrm>
        </p:spPr>
        <p:txBody>
          <a:bodyPr lIns="0">
            <a:no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4" name="Grafik 3" descr="Bildwortmarke: Federal Ministry of Health">
            <a:extLst>
              <a:ext uri="{FF2B5EF4-FFF2-40B4-BE49-F238E27FC236}">
                <a16:creationId xmlns:a16="http://schemas.microsoft.com/office/drawing/2014/main" id="{AE618F00-CF7A-549E-4069-0409C5AA1F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800" y="201600"/>
            <a:ext cx="1969096" cy="13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893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alternativ, 2-zeilig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1">
            <a:extLst>
              <a:ext uri="{FF2B5EF4-FFF2-40B4-BE49-F238E27FC236}">
                <a16:creationId xmlns:a16="http://schemas.microsoft.com/office/drawing/2014/main" id="{DBA3D50E-8EE7-4D3A-897C-3B683333F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204788" y="145255"/>
            <a:ext cx="8729663" cy="3001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endParaRPr lang="de-DE" sz="1350" b="0" i="0" dirty="0">
              <a:solidFill>
                <a:srgbClr val="A5A5A5"/>
              </a:solidFill>
              <a:latin typeface="BundesSans Office" panose="020B0002030500000203" pitchFamily="34" charset="0"/>
              <a:ea typeface="ＭＳ Ｐゴシック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00" y="1652797"/>
            <a:ext cx="7632000" cy="990997"/>
          </a:xfrm>
        </p:spPr>
        <p:txBody>
          <a:bodyPr anchor="t" anchorCtr="0">
            <a:noAutofit/>
          </a:bodyPr>
          <a:lstStyle>
            <a:lvl1pPr algn="l">
              <a:lnSpc>
                <a:spcPts val="3300"/>
              </a:lnSpc>
              <a:defRPr sz="3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8000" y="2643794"/>
            <a:ext cx="7632000" cy="324000"/>
          </a:xfrm>
        </p:spPr>
        <p:txBody>
          <a:bodyPr>
            <a:noAutofit/>
          </a:bodyPr>
          <a:lstStyle>
            <a:lvl1pPr marL="0" indent="0" algn="l">
              <a:lnSpc>
                <a:spcPts val="22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5" name="Grafik 4" descr="Bildwortmarke: Federal Ministry of Health">
            <a:extLst>
              <a:ext uri="{FF2B5EF4-FFF2-40B4-BE49-F238E27FC236}">
                <a16:creationId xmlns:a16="http://schemas.microsoft.com/office/drawing/2014/main" id="{A1B6C265-B871-F1E7-BB6E-E58CE495E9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800" y="201600"/>
            <a:ext cx="1969096" cy="13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75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alternativ, 3-zeilig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1">
            <a:extLst>
              <a:ext uri="{FF2B5EF4-FFF2-40B4-BE49-F238E27FC236}">
                <a16:creationId xmlns:a16="http://schemas.microsoft.com/office/drawing/2014/main" id="{DBA3D50E-8EE7-4D3A-897C-3B683333F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gray">
          <a:xfrm>
            <a:off x="205537" y="144000"/>
            <a:ext cx="8729663" cy="3392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endParaRPr lang="de-DE" sz="1350" b="0" i="0" dirty="0">
              <a:solidFill>
                <a:srgbClr val="A5A5A5"/>
              </a:solidFill>
              <a:latin typeface="BundesSans Office" panose="020B0002030500000203" pitchFamily="34" charset="0"/>
              <a:ea typeface="ＭＳ Ｐゴシック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8000" y="1652588"/>
            <a:ext cx="7632000" cy="1402505"/>
          </a:xfrm>
        </p:spPr>
        <p:txBody>
          <a:bodyPr anchor="t" anchorCtr="0">
            <a:noAutofit/>
          </a:bodyPr>
          <a:lstStyle>
            <a:lvl1pPr algn="l">
              <a:lnSpc>
                <a:spcPts val="3300"/>
              </a:lnSpc>
              <a:defRPr sz="30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8000" y="3055093"/>
            <a:ext cx="7632000" cy="324000"/>
          </a:xfrm>
        </p:spPr>
        <p:txBody>
          <a:bodyPr>
            <a:noAutofit/>
          </a:bodyPr>
          <a:lstStyle>
            <a:lvl1pPr marL="0" indent="0" algn="l">
              <a:lnSpc>
                <a:spcPts val="2200"/>
              </a:lnSpc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5" name="Grafik 4" descr="Bildwortmarke: Federal Ministry of Health">
            <a:extLst>
              <a:ext uri="{FF2B5EF4-FFF2-40B4-BE49-F238E27FC236}">
                <a16:creationId xmlns:a16="http://schemas.microsoft.com/office/drawing/2014/main" id="{5787CD05-9321-8373-A16E-FCE8096C66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800" y="201600"/>
            <a:ext cx="1969096" cy="13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44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lIns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B22B05A-C845-8757-8B2E-E1001BB8AE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217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Inhalt und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3237" y="1276350"/>
            <a:ext cx="8137525" cy="2701650"/>
          </a:xfrm>
        </p:spPr>
        <p:txBody>
          <a:bodyPr lIns="0" rIns="0" numCol="1" spcCol="32400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2EA9A9A-B827-443B-9DC0-30A2C7DE30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000" y="4320000"/>
            <a:ext cx="2483675" cy="360000"/>
          </a:xfrm>
        </p:spPr>
        <p:txBody>
          <a:bodyPr lIns="0" tIns="0" rIns="0" bIns="0">
            <a:noAutofit/>
          </a:bodyPr>
          <a:lstStyle>
            <a:lvl1pPr>
              <a:lnSpc>
                <a:spcPts val="1440"/>
              </a:lnSpc>
              <a:spcBef>
                <a:spcPts val="0"/>
              </a:spcBef>
              <a:defRPr sz="1200" i="1">
                <a:latin typeface="+mj-lt"/>
              </a:defRPr>
            </a:lvl1pPr>
          </a:lstStyle>
          <a:p>
            <a:pPr lvl="0"/>
            <a:r>
              <a:rPr lang="de-DE" dirty="0"/>
              <a:t>Quelle hinzufügen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9DD9A0F-EAA2-409B-BAAA-A7397CBC76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8000" y="4320000"/>
            <a:ext cx="5292763" cy="360000"/>
          </a:xfrm>
        </p:spPr>
        <p:txBody>
          <a:bodyPr lIns="0" tIns="0" rIns="0" bIns="0"/>
          <a:lstStyle>
            <a:lvl1pPr>
              <a:lnSpc>
                <a:spcPts val="144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de-DE" dirty="0"/>
              <a:t>Bildunterschrift hinzufügen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1F33EE9-7079-25D3-35FA-D00C4CD6645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779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8063" y="484188"/>
            <a:ext cx="7632700" cy="1945812"/>
          </a:xfrm>
        </p:spPr>
        <p:txBody>
          <a:bodyPr lIns="0" anchor="b" anchorCtr="0">
            <a:noAutofit/>
          </a:bodyPr>
          <a:lstStyle>
            <a:lvl1pPr marL="342900" indent="-342900" algn="l">
              <a:lnSpc>
                <a:spcPts val="3300"/>
              </a:lnSpc>
              <a:buFont typeface="+mj-lt"/>
              <a:buAutoNum type="arabicPeriod"/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08063" y="2702700"/>
            <a:ext cx="5507486" cy="1775256"/>
          </a:xfrm>
        </p:spPr>
        <p:txBody>
          <a:bodyPr lIns="0" tIns="0" rIns="0" anchor="t" anchorCtr="0">
            <a:noAutofit/>
          </a:bodyPr>
          <a:lstStyle>
            <a:lvl1pPr marL="342900" indent="0">
              <a:lnSpc>
                <a:spcPts val="2200"/>
              </a:lnSpc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85266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32C18B-16F5-B02A-21C2-BCF4B372300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03238" y="1652588"/>
            <a:ext cx="3889375" cy="26654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3">
            <a:extLst>
              <a:ext uri="{FF2B5EF4-FFF2-40B4-BE49-F238E27FC236}">
                <a16:creationId xmlns:a16="http://schemas.microsoft.com/office/drawing/2014/main" id="{4B8B8983-9015-20EF-D663-6CBAD7038A8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751387" y="1652588"/>
            <a:ext cx="3889375" cy="26654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3A0F800-F5EE-396B-BFB1-DC22B813DD7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1975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5ACBF0"/>
          </p15:clr>
        </p15:guide>
        <p15:guide id="2" pos="2993" userDrawn="1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3238" y="1655966"/>
            <a:ext cx="3889376" cy="21600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3238" y="2048553"/>
            <a:ext cx="3887788" cy="2269447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000" y="1655966"/>
            <a:ext cx="3888000" cy="216000"/>
          </a:xfrm>
        </p:spPr>
        <p:txBody>
          <a:bodyPr lIns="0" anchor="b">
            <a:noAutofit/>
          </a:bodyPr>
          <a:lstStyle>
            <a:lvl1pPr marL="0" indent="0">
              <a:buNone/>
              <a:defRPr sz="1800" b="1"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1389" y="2048554"/>
            <a:ext cx="3887788" cy="2269446"/>
          </a:xfrm>
        </p:spPr>
        <p:txBody>
          <a:bodyPr lIns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4A44C1F-DD01-63DF-B86C-EAEA82DBFB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4018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5ACBF0"/>
          </p15:clr>
        </p15:guide>
        <p15:guide id="2" pos="2993" userDrawn="1">
          <p15:clr>
            <a:srgbClr val="5ACBF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03238" y="484188"/>
            <a:ext cx="8137525" cy="7921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3238" y="1652588"/>
            <a:ext cx="8135381" cy="26654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A0DC844-A3DB-29B4-9836-95C155A4A680}"/>
              </a:ext>
            </a:extLst>
          </p:cNvPr>
          <p:cNvSpPr txBox="1"/>
          <p:nvPr userDrawn="1"/>
        </p:nvSpPr>
        <p:spPr>
          <a:xfrm>
            <a:off x="7596336" y="4861209"/>
            <a:ext cx="939360" cy="115416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750" noProof="0" dirty="0">
                <a:solidFill>
                  <a:schemeClr val="tx1"/>
                </a:solidFill>
              </a:rPr>
              <a:t>  |  </a:t>
            </a:r>
            <a:fld id="{B65FD77A-4E5F-4BB0-AA8F-05D8ECF3D001}" type="datetime1">
              <a:rPr lang="de-DE" sz="750" noProof="0" smtClean="0">
                <a:solidFill>
                  <a:schemeClr val="tx1"/>
                </a:solidFill>
              </a:rPr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12.10.2025</a:t>
            </a:fld>
            <a:r>
              <a:rPr lang="de-DE" sz="750" noProof="0" dirty="0">
                <a:solidFill>
                  <a:schemeClr val="tx1"/>
                </a:solidFill>
              </a:rPr>
              <a:t>  |  Page </a:t>
            </a:r>
            <a:fld id="{0FA4C063-863E-4246-AA0C-1287E2A117BB}" type="slidenum">
              <a:rPr lang="de-DE" sz="750" noProof="0" smtClean="0">
                <a:solidFill>
                  <a:schemeClr val="tx1"/>
                </a:solidFill>
              </a:rPr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lang="de-DE" sz="750" noProof="0" dirty="0">
              <a:solidFill>
                <a:schemeClr val="tx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C976B02-7AFA-E4FD-600F-F4023A028A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87675" y="4861837"/>
            <a:ext cx="4608521" cy="11541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>
              <a:defRPr lang="de-DE" sz="75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r"/>
            <a:r>
              <a:rPr lang="de-DE" dirty="0"/>
              <a:t>Absender  |  Titel (ändern über „Einfügen &gt; Kopf- und Fußzeile“)</a:t>
            </a:r>
          </a:p>
        </p:txBody>
      </p:sp>
    </p:spTree>
    <p:extLst>
      <p:ext uri="{BB962C8B-B14F-4D97-AF65-F5344CB8AC3E}">
        <p14:creationId xmlns:p14="http://schemas.microsoft.com/office/powerpoint/2010/main" val="297388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84" r:id="rId2"/>
    <p:sldLayoutId id="2147483785" r:id="rId3"/>
    <p:sldLayoutId id="2147483786" r:id="rId4"/>
    <p:sldLayoutId id="2147483774" r:id="rId5"/>
    <p:sldLayoutId id="2147483793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91" r:id="rId12"/>
    <p:sldLayoutId id="2147483780" r:id="rId13"/>
    <p:sldLayoutId id="2147483781" r:id="rId14"/>
    <p:sldLayoutId id="2147483790" r:id="rId15"/>
    <p:sldLayoutId id="2147483792" r:id="rId16"/>
  </p:sldLayoutIdLst>
  <p:hf sldNum="0" hdr="0" dt="0"/>
  <p:txStyles>
    <p:titleStyle>
      <a:lvl1pPr algn="l" defTabSz="685800" rtl="0" eaLnBrk="1" latinLnBrk="0" hangingPunct="1">
        <a:lnSpc>
          <a:spcPts val="33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4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189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78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67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56000" indent="-189000" algn="l" defTabSz="685800" rtl="0" eaLnBrk="1" latinLnBrk="0" hangingPunct="1">
        <a:lnSpc>
          <a:spcPct val="100000"/>
        </a:lnSpc>
        <a:spcBef>
          <a:spcPts val="400"/>
        </a:spcBef>
        <a:buFont typeface="BundesSans Regular" panose="020B0002030500000203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20" userDrawn="1">
          <p15:clr>
            <a:srgbClr val="F26B43"/>
          </p15:clr>
        </p15:guide>
        <p15:guide id="2" pos="317" userDrawn="1">
          <p15:clr>
            <a:srgbClr val="F26B43"/>
          </p15:clr>
        </p15:guide>
        <p15:guide id="4" orient="horz" pos="305" userDrawn="1">
          <p15:clr>
            <a:srgbClr val="F26B43"/>
          </p15:clr>
        </p15:guide>
        <p15:guide id="5" orient="horz" pos="1041" userDrawn="1">
          <p15:clr>
            <a:srgbClr val="F26B43"/>
          </p15:clr>
        </p15:guide>
        <p15:guide id="7" pos="5443" userDrawn="1">
          <p15:clr>
            <a:srgbClr val="F26B43"/>
          </p15:clr>
        </p15:guide>
        <p15:guide id="9" pos="3651" userDrawn="1">
          <p15:clr>
            <a:srgbClr val="F26B43"/>
          </p15:clr>
        </p15:guide>
        <p15:guide id="10" pos="3878" userDrawn="1">
          <p15:clr>
            <a:srgbClr val="F26B43"/>
          </p15:clr>
        </p15:guide>
        <p15:guide id="11" pos="1882" userDrawn="1">
          <p15:clr>
            <a:srgbClr val="F26B43"/>
          </p15:clr>
        </p15:guide>
        <p15:guide id="12" pos="2109" userDrawn="1">
          <p15:clr>
            <a:srgbClr val="F26B43"/>
          </p15:clr>
        </p15:guide>
        <p15:guide id="19" orient="horz" pos="2006" userDrawn="1">
          <p15:clr>
            <a:srgbClr val="F26B43"/>
          </p15:clr>
        </p15:guide>
        <p15:guide id="23" orient="horz" pos="1767" userDrawn="1">
          <p15:clr>
            <a:srgbClr val="F26B43"/>
          </p15:clr>
        </p15:guide>
        <p15:guide id="24" orient="horz" pos="8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916E-9218-109B-BA23-F1BF9335E2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2800" dirty="0"/>
              <a:t>WS 4 – </a:t>
            </a:r>
            <a:r>
              <a:rPr lang="de-DE" sz="2800" dirty="0" err="1"/>
              <a:t>Combating</a:t>
            </a:r>
            <a:r>
              <a:rPr lang="de-DE" sz="2800" dirty="0"/>
              <a:t> </a:t>
            </a:r>
            <a:r>
              <a:rPr lang="de-DE" sz="2800" dirty="0" err="1"/>
              <a:t>Antibiotic</a:t>
            </a:r>
            <a:r>
              <a:rPr lang="de-DE" sz="2800" dirty="0"/>
              <a:t> Resistance: The </a:t>
            </a:r>
            <a:r>
              <a:rPr lang="de-DE" sz="2800" dirty="0" err="1"/>
              <a:t>Role</a:t>
            </a:r>
            <a:r>
              <a:rPr lang="de-DE" sz="2800" dirty="0"/>
              <a:t> of Market Incentives in Europe for the Development of New </a:t>
            </a:r>
            <a:r>
              <a:rPr lang="de-DE" sz="2800" dirty="0" err="1"/>
              <a:t>Therapies</a:t>
            </a:r>
            <a:endParaRPr lang="de-DE" sz="2800" dirty="0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E3D9E1B5-50E7-6A62-5832-53A1009108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sz="2000" dirty="0">
                <a:latin typeface="BundesSerif Office" panose="02050002050300000203" pitchFamily="18" charset="0"/>
              </a:rPr>
              <a:t>The German </a:t>
            </a:r>
            <a:r>
              <a:rPr lang="de-DE" sz="2000" dirty="0" err="1">
                <a:latin typeface="BundesSerif Office" panose="02050002050300000203" pitchFamily="18" charset="0"/>
              </a:rPr>
              <a:t>perspective</a:t>
            </a:r>
            <a:endParaRPr lang="de-DE" sz="2000" dirty="0">
              <a:latin typeface="BundesSerif Office" panose="02050002050300000203" pitchFamily="18" charset="0"/>
            </a:endParaRPr>
          </a:p>
          <a:p>
            <a:endParaRPr lang="de-DE" sz="2000" dirty="0">
              <a:latin typeface="BundesSerif Office" panose="02050002050300000203" pitchFamily="18" charset="0"/>
            </a:endParaRPr>
          </a:p>
          <a:p>
            <a:r>
              <a:rPr lang="de-DE" sz="2000" dirty="0">
                <a:latin typeface="BundesSerif Office" panose="02050002050300000203" pitchFamily="18" charset="0"/>
              </a:rPr>
              <a:t>Dagmar Reitenbach, Federal Ministry of Health, Berlin</a:t>
            </a:r>
          </a:p>
        </p:txBody>
      </p:sp>
    </p:spTree>
    <p:extLst>
      <p:ext uri="{BB962C8B-B14F-4D97-AF65-F5344CB8AC3E}">
        <p14:creationId xmlns:p14="http://schemas.microsoft.com/office/powerpoint/2010/main" val="154648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F9375DE-29F5-43E5-A25D-C789A0C33F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de-DE" dirty="0"/>
              <a:t>Absender  |  Titel (ändern über „Einfügen &gt; Kopf- und Fußzeile“)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115CB1A-2620-4964-9B56-19E6A63D8D22}"/>
              </a:ext>
            </a:extLst>
          </p:cNvPr>
          <p:cNvSpPr/>
          <p:nvPr/>
        </p:nvSpPr>
        <p:spPr>
          <a:xfrm>
            <a:off x="827584" y="843558"/>
            <a:ext cx="7920880" cy="3571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Tackling antimicrobial resistance remains of high priority for GER – nationally and internationally </a:t>
            </a:r>
            <a:endParaRPr lang="de-DE" sz="2000" dirty="0">
              <a:latin typeface="BundesSerif Office" panose="0205000205030000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en-GB" sz="2000" b="1" dirty="0">
              <a:latin typeface="BundesSerif Office" panose="0205000205030000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GB" sz="2000" b="1" dirty="0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Measures at national level</a:t>
            </a:r>
            <a:endParaRPr lang="de-DE" sz="2000" b="1" dirty="0">
              <a:latin typeface="BundesSerif Office" panose="0205000205030000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000" dirty="0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Germany </a:t>
            </a:r>
            <a:r>
              <a:rPr lang="de-DE" sz="2000" dirty="0" err="1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appointed</a:t>
            </a:r>
            <a:r>
              <a:rPr lang="de-DE" sz="2000" dirty="0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 AMR Ambassador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2000" dirty="0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push- and pull incentives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en-GB" sz="2000" dirty="0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-      Germany implemented a reimbursement incentive for 	  	     innovative antibiotics</a:t>
            </a:r>
            <a:endParaRPr lang="de-DE" sz="2000" dirty="0">
              <a:latin typeface="BundesSerif Office" panose="0205000205030000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de-DE" sz="2000" dirty="0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-      In 2023, Germany </a:t>
            </a:r>
            <a:r>
              <a:rPr lang="de-DE" sz="2000" dirty="0" err="1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introduced</a:t>
            </a:r>
            <a:r>
              <a:rPr lang="de-DE" sz="2000" dirty="0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free</a:t>
            </a:r>
            <a:r>
              <a:rPr lang="de-DE" sz="2000" dirty="0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pricing</a:t>
            </a:r>
            <a:r>
              <a:rPr lang="de-DE" sz="2000" dirty="0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de-DE" sz="2000" dirty="0" err="1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</a:t>
            </a:r>
            <a:r>
              <a:rPr lang="de-DE" sz="2000" dirty="0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-line     	    	     </a:t>
            </a:r>
            <a:r>
              <a:rPr lang="de-DE" sz="2000" dirty="0" err="1">
                <a:latin typeface="BundesSerif Office" panose="0205000205030000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antibiotics</a:t>
            </a:r>
            <a:endParaRPr lang="de-DE" sz="2000" dirty="0">
              <a:latin typeface="BundesSerif Office" panose="020500020503000002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926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E33381E-64D9-48A5-8F43-EE691E4B08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B212C07-70A5-4A8C-9E4D-0BD2B13FF10F}"/>
              </a:ext>
            </a:extLst>
          </p:cNvPr>
          <p:cNvSpPr/>
          <p:nvPr/>
        </p:nvSpPr>
        <p:spPr>
          <a:xfrm>
            <a:off x="863588" y="339502"/>
            <a:ext cx="7128792" cy="4029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de-DE" sz="2000" b="1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Measures</a:t>
            </a:r>
            <a:r>
              <a:rPr lang="de-DE" sz="2000" b="1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 at international </a:t>
            </a:r>
            <a:r>
              <a:rPr lang="de-DE" sz="2000" b="1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level</a:t>
            </a:r>
            <a:endParaRPr lang="de-DE" sz="2000" b="1" dirty="0">
              <a:latin typeface="BundesSerif Office" panose="02050002050300000203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G7 /G20</a:t>
            </a: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Germany </a:t>
            </a:r>
            <a:r>
              <a:rPr lang="de-DE" sz="2000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continuously</a:t>
            </a: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supports</a:t>
            </a: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 and </a:t>
            </a:r>
            <a:r>
              <a:rPr lang="de-DE" sz="2000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provides</a:t>
            </a: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significant</a:t>
            </a: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funding</a:t>
            </a: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 for Public-Private-Partnerships such </a:t>
            </a:r>
            <a:r>
              <a:rPr lang="de-DE" sz="2000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as</a:t>
            </a: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 GARDP and CARB-X </a:t>
            </a:r>
          </a:p>
          <a:p>
            <a:pPr>
              <a:lnSpc>
                <a:spcPct val="107000"/>
              </a:lnSpc>
            </a:pP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     and </a:t>
            </a:r>
            <a:r>
              <a:rPr lang="de-DE" sz="2000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supports</a:t>
            </a: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initatives</a:t>
            </a:r>
            <a:endParaRPr lang="de-DE" sz="2000" dirty="0">
              <a:latin typeface="BundesSerif Office" panose="02050002050300000203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such </a:t>
            </a:r>
            <a:r>
              <a:rPr lang="de-DE" sz="2000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as</a:t>
            </a:r>
            <a:r>
              <a:rPr lang="de-DE" sz="2000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 the Global AMR R&amp;D Hub</a:t>
            </a:r>
          </a:p>
          <a:p>
            <a:pPr>
              <a:lnSpc>
                <a:spcPct val="107000"/>
              </a:lnSpc>
            </a:pPr>
            <a:endParaRPr lang="de-DE" sz="2000" b="1" dirty="0">
              <a:latin typeface="BundesSerif Office" panose="02050002050300000203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de-DE" sz="2000" b="1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Discussions</a:t>
            </a:r>
            <a:r>
              <a:rPr lang="de-DE" sz="2000" b="1" dirty="0">
                <a:latin typeface="BundesSerif Office" panose="02050002050300000203" pitchFamily="18" charset="0"/>
                <a:cs typeface="Times New Roman" panose="02020603050405020304" pitchFamily="18" charset="0"/>
              </a:rPr>
              <a:t> at European </a:t>
            </a:r>
            <a:r>
              <a:rPr lang="de-DE" sz="2000" b="1" dirty="0" err="1">
                <a:latin typeface="BundesSerif Office" panose="02050002050300000203" pitchFamily="18" charset="0"/>
                <a:cs typeface="Times New Roman" panose="02020603050405020304" pitchFamily="18" charset="0"/>
              </a:rPr>
              <a:t>level</a:t>
            </a:r>
            <a:r>
              <a:rPr lang="de-DE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the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context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pharmaceutical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legislation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possibilities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incentivize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products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 high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medical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need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face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problem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of „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market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failure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</a:p>
          <a:p>
            <a:pPr>
              <a:lnSpc>
                <a:spcPct val="107000"/>
              </a:lnSpc>
            </a:pP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„Transferable Data </a:t>
            </a:r>
            <a:r>
              <a:rPr lang="de-DE" sz="20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Exclusivity</a:t>
            </a:r>
            <a:r>
              <a:rPr lang="de-DE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Voucher“</a:t>
            </a:r>
          </a:p>
        </p:txBody>
      </p:sp>
    </p:spTree>
    <p:extLst>
      <p:ext uri="{BB962C8B-B14F-4D97-AF65-F5344CB8AC3E}">
        <p14:creationId xmlns:p14="http://schemas.microsoft.com/office/powerpoint/2010/main" val="2932344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20881EC-D62E-404F-B103-04BC1590D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dirty="0" err="1"/>
              <a:t>Thank</a:t>
            </a:r>
            <a:r>
              <a:rPr lang="de-DE" sz="2000" dirty="0"/>
              <a:t> </a:t>
            </a:r>
            <a:r>
              <a:rPr lang="de-DE" sz="2000" dirty="0" err="1"/>
              <a:t>you</a:t>
            </a:r>
            <a:r>
              <a:rPr lang="de-DE" sz="2000" dirty="0"/>
              <a:t> for </a:t>
            </a:r>
            <a:r>
              <a:rPr lang="de-DE" sz="2000" dirty="0" err="1"/>
              <a:t>your</a:t>
            </a:r>
            <a:r>
              <a:rPr lang="de-DE" sz="2000" dirty="0"/>
              <a:t> </a:t>
            </a:r>
            <a:r>
              <a:rPr lang="de-DE" sz="2000" dirty="0" err="1"/>
              <a:t>attention</a:t>
            </a:r>
            <a:r>
              <a:rPr lang="de-DE" sz="2000" dirty="0"/>
              <a:t>!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67C99C0-B7EE-4286-8F21-461D8FDA7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8D238DB-158B-4FEB-9A15-848030A58FC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399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42BC7A-DCAD-4ACC-8395-49599F7B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484188"/>
            <a:ext cx="8137525" cy="792162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ECFE4F-6CF2-48B2-BC7D-FD39DE197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238" y="1652588"/>
            <a:ext cx="2484437" cy="360362"/>
          </a:xfrm>
        </p:spPr>
        <p:txBody>
          <a:bodyPr>
            <a:noAutofit/>
          </a:bodyPr>
          <a:lstStyle/>
          <a:p>
            <a:r>
              <a:rPr lang="de-DE" dirty="0"/>
              <a:t>Bonn Office: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32255DC7-9D75-486D-898E-CFA1231BD9D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03238" y="2038350"/>
            <a:ext cx="2484437" cy="1439863"/>
          </a:xfrm>
        </p:spPr>
        <p:txBody>
          <a:bodyPr/>
          <a:lstStyle/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Federal Ministry of Health</a:t>
            </a:r>
          </a:p>
          <a:p>
            <a:r>
              <a:rPr lang="en-GB" dirty="0"/>
              <a:t>Division</a:t>
            </a:r>
          </a:p>
          <a:p>
            <a:r>
              <a:rPr lang="de-DE" dirty="0" err="1"/>
              <a:t>Rochusstraße</a:t>
            </a:r>
            <a:r>
              <a:rPr lang="de-DE" dirty="0"/>
              <a:t> 1</a:t>
            </a:r>
            <a:br>
              <a:rPr lang="de-DE" dirty="0"/>
            </a:br>
            <a:r>
              <a:rPr lang="de-DE" dirty="0"/>
              <a:t>53123 Bonn</a:t>
            </a:r>
          </a:p>
          <a:p>
            <a:endParaRPr lang="de-DE" dirty="0"/>
          </a:p>
          <a:p>
            <a:r>
              <a:rPr lang="de-DE" dirty="0"/>
              <a:t>Tel.	+49 228 99441-0</a:t>
            </a:r>
            <a:br>
              <a:rPr lang="de-DE" dirty="0"/>
            </a:br>
            <a:r>
              <a:rPr lang="de-DE" dirty="0"/>
              <a:t>Fax	+49 228 99441-4900</a:t>
            </a:r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61C8D9BF-852D-F70F-A5F1-7E5FA8F40AF4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r>
              <a:rPr lang="de-DE" dirty="0"/>
              <a:t>Berlin Office: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B90F58B2-B961-C352-7D1D-FCA2DF804CE6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Federal Ministry of Health</a:t>
            </a:r>
          </a:p>
          <a:p>
            <a:r>
              <a:rPr lang="en-GB" dirty="0"/>
              <a:t>Division</a:t>
            </a:r>
          </a:p>
          <a:p>
            <a:r>
              <a:rPr lang="de-DE" dirty="0"/>
              <a:t>Mauerstraße 29</a:t>
            </a:r>
          </a:p>
          <a:p>
            <a:r>
              <a:rPr lang="de-DE" dirty="0"/>
              <a:t>10117 Berlin (Mitte)</a:t>
            </a:r>
          </a:p>
          <a:p>
            <a:endParaRPr lang="de-DE" dirty="0"/>
          </a:p>
          <a:p>
            <a:r>
              <a:rPr lang="de-DE" dirty="0"/>
              <a:t>Tel.	+49 30 18441-0</a:t>
            </a:r>
          </a:p>
          <a:p>
            <a:r>
              <a:rPr lang="de-DE" dirty="0"/>
              <a:t>Fax	+49 30 18441-4900</a:t>
            </a:r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B015E5B1-8D98-EF9E-035B-EA8156ED896B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de-DE" dirty="0"/>
              <a:t>Contact </a:t>
            </a:r>
            <a:r>
              <a:rPr lang="de-DE" dirty="0" err="1"/>
              <a:t>person</a:t>
            </a:r>
            <a:endParaRPr lang="de-DE" dirty="0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5699DADA-4C1B-84AF-D818-49A744666B30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156326" y="2037646"/>
            <a:ext cx="2592137" cy="1440000"/>
          </a:xfrm>
        </p:spPr>
        <p:txBody>
          <a:bodyPr/>
          <a:lstStyle/>
          <a:p>
            <a:r>
              <a:rPr lang="de-DE" dirty="0"/>
              <a:t>Dagmar Reitenbach</a:t>
            </a:r>
          </a:p>
          <a:p>
            <a:r>
              <a:rPr lang="de-DE" dirty="0"/>
              <a:t>12@bmg.bund.de</a:t>
            </a:r>
          </a:p>
          <a:p>
            <a:r>
              <a:rPr lang="de-DE" dirty="0" err="1"/>
              <a:t>www.bundesgesundheitsministerium.de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5EC09F1-DB33-C636-8953-45734234CC4E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de-DE"/>
              <a:t>Absender  |  Titel (ändern über „Einfügen &gt; Kopf- und Fußzeile“)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4224318"/>
      </p:ext>
    </p:extLst>
  </p:cSld>
  <p:clrMapOvr>
    <a:masterClrMapping/>
  </p:clrMapOvr>
</p:sld>
</file>

<file path=ppt/theme/theme1.xml><?xml version="1.0" encoding="utf-8"?>
<a:theme xmlns:a="http://schemas.openxmlformats.org/drawingml/2006/main" name="Bundesregierung">
  <a:themeElements>
    <a:clrScheme name="BReg Color 1">
      <a:dk1>
        <a:sysClr val="windowText" lastClr="000000"/>
      </a:dk1>
      <a:lt1>
        <a:sysClr val="window" lastClr="FFFFFF"/>
      </a:lt1>
      <a:dk2>
        <a:srgbClr val="576164"/>
      </a:dk2>
      <a:lt2>
        <a:srgbClr val="BEC5C9"/>
      </a:lt2>
      <a:accent1>
        <a:srgbClr val="007194"/>
      </a:accent1>
      <a:accent2>
        <a:srgbClr val="5F316E"/>
      </a:accent2>
      <a:accent3>
        <a:srgbClr val="C0003C"/>
      </a:accent3>
      <a:accent4>
        <a:srgbClr val="597C39"/>
      </a:accent4>
      <a:accent5>
        <a:srgbClr val="C1CA31"/>
      </a:accent5>
      <a:accent6>
        <a:srgbClr val="80CDEC"/>
      </a:accent6>
      <a:hlink>
        <a:srgbClr val="0077B6"/>
      </a:hlink>
      <a:folHlink>
        <a:srgbClr val="5F316E"/>
      </a:folHlink>
    </a:clrScheme>
    <a:fontScheme name="BReg Font">
      <a:majorFont>
        <a:latin typeface="BundesSerif Office"/>
        <a:ea typeface=""/>
        <a:cs typeface=""/>
      </a:majorFont>
      <a:minorFont>
        <a:latin typeface="BundesSans Offic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51012_WS 4 AMR_GER perspective_WHS 2025.potx" id="{14BB9723-52E3-4DA7-9CC6-EAF8308F30AD}" vid="{D075EAAA-6F67-44B9-BE08-A452F570A85D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160d26cf-c744-4fbf-8397-20c5530fb2f6">AEQ73RMPS2YJ-846126763-254</_dlc_DocId>
    <_dlc_DocIdUrl xmlns="160d26cf-c744-4fbf-8397-20c5530fb2f6">
      <Url>https://inet.bmg.local/02/_layouts/15/DocIdRedir.aspx?ID=AEQ73RMPS2YJ-846126763-254</Url>
      <Description>AEQ73RMPS2YJ-846126763-254</Description>
    </_dlc_DocIdUrl>
    <Dokumenttyp xmlns="0991cfd1-358f-4017-a1bd-ca1ad03a15ab">Präsentationsvorlagen</Dokumenttyp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60973AE54C4974EA7441D76CD9CF84F" ma:contentTypeVersion="1" ma:contentTypeDescription="Ein neues Dokument erstellen." ma:contentTypeScope="" ma:versionID="78865f1c991be0012ee993a1e9384b61">
  <xsd:schema xmlns:xsd="http://www.w3.org/2001/XMLSchema" xmlns:xs="http://www.w3.org/2001/XMLSchema" xmlns:p="http://schemas.microsoft.com/office/2006/metadata/properties" xmlns:ns2="160d26cf-c744-4fbf-8397-20c5530fb2f6" xmlns:ns3="0991cfd1-358f-4017-a1bd-ca1ad03a15ab" targetNamespace="http://schemas.microsoft.com/office/2006/metadata/properties" ma:root="true" ma:fieldsID="d8ca8e0e9af9f87ba3dd5e858dd9a44c" ns2:_="" ns3:_="">
    <xsd:import namespace="160d26cf-c744-4fbf-8397-20c5530fb2f6"/>
    <xsd:import namespace="0991cfd1-358f-4017-a1bd-ca1ad03a15a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Dokumenttyp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0d26cf-c744-4fbf-8397-20c5530fb2f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91cfd1-358f-4017-a1bd-ca1ad03a15ab" elementFormDefault="qualified">
    <xsd:import namespace="http://schemas.microsoft.com/office/2006/documentManagement/types"/>
    <xsd:import namespace="http://schemas.microsoft.com/office/infopath/2007/PartnerControls"/>
    <xsd:element name="Dokumenttyp" ma:index="11" nillable="true" ma:displayName="VorlagenTyp" ma:format="Dropdown" ma:internalName="Dokumenttyp">
      <xsd:simpleType>
        <xsd:restriction base="dms:Choice">
          <xsd:enumeration value="E-Mail-Signaturen"/>
          <xsd:enumeration value="Büroeinrichtungen und Büromaterial"/>
          <xsd:enumeration value="Dolmetschen und Übersetzen"/>
          <xsd:enumeration value="Organisatorisches"/>
          <xsd:enumeration value="Präsentationsvorlagen"/>
          <xsd:enumeration value="Presse"/>
          <xsd:enumeration value="Zentrale Vergabestelle"/>
          <xsd:enumeration value="SVR"/>
          <xsd:enumeration value="EU/Internationales/Protokoll"/>
          <xsd:enumeration value="Personal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9109360-F545-4E56-8417-407B4E61B4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A94A63-C51C-43FD-B76D-C93B17AD9522}">
  <ds:schemaRefs>
    <ds:schemaRef ds:uri="http://schemas.microsoft.com/office/2006/metadata/properties"/>
    <ds:schemaRef ds:uri="0991cfd1-358f-4017-a1bd-ca1ad03a15ab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160d26cf-c744-4fbf-8397-20c5530fb2f6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B1E3973-9A4D-4748-AE42-04C9F4EB89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0d26cf-c744-4fbf-8397-20c5530fb2f6"/>
    <ds:schemaRef ds:uri="0991cfd1-358f-4017-a1bd-ca1ad03a15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8EC0891-75F8-466D-A7C2-66079E08C902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251012_WS 4 AMR_GER perspective_WHS 2025</Template>
  <TotalTime>0</TotalTime>
  <Words>291</Words>
  <Application>Microsoft Office PowerPoint</Application>
  <PresentationFormat>Bildschirmpräsentation (16:9)</PresentationFormat>
  <Paragraphs>44</Paragraphs>
  <Slides>5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  <vt:variant>
        <vt:lpstr>Zielgruppenorientierte Präsentationen</vt:lpstr>
      </vt:variant>
      <vt:variant>
        <vt:i4>2</vt:i4>
      </vt:variant>
    </vt:vector>
  </HeadingPairs>
  <TitlesOfParts>
    <vt:vector size="14" baseType="lpstr">
      <vt:lpstr>Arial</vt:lpstr>
      <vt:lpstr>BundesSans Office</vt:lpstr>
      <vt:lpstr>BundesSans Regular</vt:lpstr>
      <vt:lpstr>BundesSerif Office</vt:lpstr>
      <vt:lpstr>Calibri</vt:lpstr>
      <vt:lpstr>Wingdings</vt:lpstr>
      <vt:lpstr>Bundesregierung</vt:lpstr>
      <vt:lpstr>WS 4 – Combating Antibiotic Resistance: The Role of Market Incentives in Europe for the Development of New Therapies</vt:lpstr>
      <vt:lpstr>PowerPoint-Präsentation</vt:lpstr>
      <vt:lpstr>PowerPoint-Präsentation</vt:lpstr>
      <vt:lpstr>Thank you for your attention!</vt:lpstr>
      <vt:lpstr>PowerPoint-Präsentation</vt:lpstr>
      <vt:lpstr>Office Design Farben</vt:lpstr>
      <vt:lpstr>PowerPoint Folienlayout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WS 4 – Cambating Antibiotic Resistance: The Role of Market Incentives in Europe for the Development of New Therapies</dc:title>
  <dc:subject/>
  <dc:creator>Reitenbach, Dagmar -PG Cannabis - Z 23 BMG</dc:creator>
  <cp:keywords/>
  <dc:description/>
  <cp:lastModifiedBy>Annette Hornung</cp:lastModifiedBy>
  <cp:revision>4</cp:revision>
  <cp:lastPrinted>2025-10-10T19:06:55Z</cp:lastPrinted>
  <dcterms:created xsi:type="dcterms:W3CDTF">2025-10-10T19:03:07Z</dcterms:created>
  <dcterms:modified xsi:type="dcterms:W3CDTF">2025-10-12T06:22:16Z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0x010100160973AE54C4974EA7441D76CD9CF84F</vt:lpwstr>
  </property>
  <property fmtid="{D5CDD505-2E9C-101B-9397-08002B2CF9AE}" pid="3" name="_dlc_DocIdItemGuid">
    <vt:lpwstr>008c2bdc-d446-4304-bca6-8ddf3e679e77</vt:lpwstr>
  </property>
</Properties>
</file>